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83" r:id="rId5"/>
    <p:sldId id="284" r:id="rId6"/>
    <p:sldId id="25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85" r:id="rId20"/>
    <p:sldId id="274" r:id="rId21"/>
    <p:sldId id="288" r:id="rId22"/>
    <p:sldId id="276" r:id="rId23"/>
    <p:sldId id="278" r:id="rId24"/>
    <p:sldId id="279" r:id="rId25"/>
    <p:sldId id="280" r:id="rId26"/>
    <p:sldId id="281" r:id="rId27"/>
    <p:sldId id="282" r:id="rId28"/>
    <p:sldId id="286" r:id="rId29"/>
    <p:sldId id="28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93" autoAdjust="0"/>
    <p:restoredTop sz="94684" autoAdjust="0"/>
  </p:normalViewPr>
  <p:slideViewPr>
    <p:cSldViewPr>
      <p:cViewPr varScale="1">
        <p:scale>
          <a:sx n="75" d="100"/>
          <a:sy n="75" d="100"/>
        </p:scale>
        <p:origin x="-750" y="-90"/>
      </p:cViewPr>
      <p:guideLst>
        <p:guide orient="horz" pos="2160"/>
        <p:guide pos="2880"/>
      </p:guideLst>
    </p:cSldViewPr>
  </p:slideViewPr>
  <p:outlineViewPr>
    <p:cViewPr>
      <p:scale>
        <a:sx n="33" d="100"/>
        <a:sy n="33" d="100"/>
      </p:scale>
      <p:origin x="54" y="2043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3E26C2D9-75DB-4374-8E24-F271A3F20862}" type="datetimeFigureOut">
              <a:rPr lang="en-GB" smtClean="0"/>
              <a:t>30/11/2018</a:t>
            </a:fld>
            <a:endParaRPr lang="en-GB"/>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GB"/>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E948BD38-BDCA-451C-86DA-AC2A35327B39}"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E26C2D9-75DB-4374-8E24-F271A3F20862}" type="datetimeFigureOut">
              <a:rPr lang="en-GB" smtClean="0"/>
              <a:t>30/11/2018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E948BD38-BDCA-451C-86DA-AC2A35327B39}"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3E26C2D9-75DB-4374-8E24-F271A3F20862}" type="datetimeFigureOut">
              <a:rPr lang="en-GB" smtClean="0"/>
              <a:t>30/11/2018</a:t>
            </a:fld>
            <a:endParaRPr lang="en-GB"/>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GB"/>
          </a:p>
        </p:txBody>
      </p:sp>
      <p:sp>
        <p:nvSpPr>
          <p:cNvPr id="6" name="Slide Number Placeholder 5"/>
          <p:cNvSpPr>
            <a:spLocks noGrp="1"/>
          </p:cNvSpPr>
          <p:nvPr>
            <p:ph type="sldNum" sz="quarter" idx="12"/>
          </p:nvPr>
        </p:nvSpPr>
        <p:spPr>
          <a:xfrm>
            <a:off x="6733952" y="6555112"/>
            <a:ext cx="588336" cy="228600"/>
          </a:xfrm>
        </p:spPr>
        <p:txBody>
          <a:bodyPr/>
          <a:lstStyle>
            <a:extLst/>
          </a:lstStyle>
          <a:p>
            <a:fld id="{E948BD38-BDCA-451C-86DA-AC2A35327B39}"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E26C2D9-75DB-4374-8E24-F271A3F20862}" type="datetimeFigureOut">
              <a:rPr lang="en-GB" smtClean="0"/>
              <a:t>30/11/2018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E948BD38-BDCA-451C-86DA-AC2A35327B39}"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E26C2D9-75DB-4374-8E24-F271A3F20862}" type="datetimeFigureOut">
              <a:rPr lang="en-GB" smtClean="0"/>
              <a:t>30/11/2018</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E948BD38-BDCA-451C-86DA-AC2A35327B39}"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3E26C2D9-75DB-4374-8E24-F271A3F20862}" type="datetimeFigureOut">
              <a:rPr lang="en-GB" smtClean="0"/>
              <a:t>30/11/2018</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E948BD38-BDCA-451C-86DA-AC2A35327B39}"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3E26C2D9-75DB-4374-8E24-F271A3F20862}" type="datetimeFigureOut">
              <a:rPr lang="en-GB" smtClean="0"/>
              <a:t>30/11/2018</a:t>
            </a:fld>
            <a:endParaRPr lang="en-GB"/>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GB"/>
          </a:p>
        </p:txBody>
      </p:sp>
      <p:sp>
        <p:nvSpPr>
          <p:cNvPr id="4" name="Slide Number Placeholder 3"/>
          <p:cNvSpPr>
            <a:spLocks noGrp="1"/>
          </p:cNvSpPr>
          <p:nvPr>
            <p:ph type="sldNum" sz="quarter" idx="12"/>
          </p:nvPr>
        </p:nvSpPr>
        <p:spPr/>
        <p:txBody>
          <a:bodyPr/>
          <a:lstStyle>
            <a:extLst/>
          </a:lstStyle>
          <a:p>
            <a:fld id="{E948BD38-BDCA-451C-86DA-AC2A35327B39}"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E26C2D9-75DB-4374-8E24-F271A3F20862}" type="datetimeFigureOut">
              <a:rPr lang="en-GB" smtClean="0"/>
              <a:t>30/11/2018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E948BD38-BDCA-451C-86DA-AC2A35327B39}"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3E26C2D9-75DB-4374-8E24-F271A3F20862}" type="datetimeFigureOut">
              <a:rPr lang="en-GB" smtClean="0"/>
              <a:t>30/11/2018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E948BD38-BDCA-451C-86DA-AC2A35327B39}" type="slidenum">
              <a:rPr lang="en-GB" smtClean="0"/>
              <a:t>‹#›</a:t>
            </a:fld>
            <a:endParaRPr lang="en-GB"/>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E26C2D9-75DB-4374-8E24-F271A3F20862}" type="datetimeFigureOut">
              <a:rPr lang="en-GB" smtClean="0"/>
              <a:t>30/11/2018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E948BD38-BDCA-451C-86DA-AC2A35327B39}"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3E26C2D9-75DB-4374-8E24-F271A3F20862}" type="datetimeFigureOut">
              <a:rPr lang="en-GB" smtClean="0"/>
              <a:t>30/11/2018</a:t>
            </a:fld>
            <a:endParaRPr lang="en-GB"/>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GB"/>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E948BD38-BDCA-451C-86DA-AC2A35327B39}"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3E26C2D9-75DB-4374-8E24-F271A3F20862}" type="datetimeFigureOut">
              <a:rPr lang="en-GB" smtClean="0"/>
              <a:t>30/11/2018</a:t>
            </a:fld>
            <a:endParaRPr lang="en-GB"/>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GB"/>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E948BD38-BDCA-451C-86DA-AC2A35327B39}"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dx.doi.org/10.2139/ssrn.2715196"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69758" cy="6858000"/>
          </a:xfrm>
        </p:spPr>
        <p:txBody>
          <a:bodyPr/>
          <a:lstStyle/>
          <a:p>
            <a:r>
              <a:rPr lang="en-US" sz="6000" dirty="0"/>
              <a:t>Obtaining Statements and Confessions for Use as Evidence</a:t>
            </a:r>
            <a:r>
              <a:rPr lang="en-GB" sz="6000" dirty="0"/>
              <a:t/>
            </a:r>
            <a:br>
              <a:rPr lang="en-GB" sz="6000" dirty="0"/>
            </a:br>
            <a:r>
              <a:rPr lang="en-US" sz="6000" dirty="0"/>
              <a:t>Name:</a:t>
            </a:r>
            <a:r>
              <a:rPr lang="en-GB" sz="6000" dirty="0"/>
              <a:t/>
            </a:r>
            <a:br>
              <a:rPr lang="en-GB" sz="6000" dirty="0"/>
            </a:br>
            <a:r>
              <a:rPr lang="en-US" sz="6000" dirty="0"/>
              <a:t>University: </a:t>
            </a:r>
            <a:endParaRPr lang="en-GB" sz="6000" dirty="0"/>
          </a:p>
        </p:txBody>
      </p:sp>
    </p:spTree>
    <p:extLst>
      <p:ext uri="{BB962C8B-B14F-4D97-AF65-F5344CB8AC3E}">
        <p14:creationId xmlns:p14="http://schemas.microsoft.com/office/powerpoint/2010/main" val="4214030134"/>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70" y="0"/>
            <a:ext cx="9168770" cy="1143000"/>
          </a:xfrm>
        </p:spPr>
        <p:txBody>
          <a:bodyPr>
            <a:normAutofit/>
          </a:bodyPr>
          <a:lstStyle/>
          <a:p>
            <a:r>
              <a:rPr lang="en-GB" sz="4800" dirty="0" smtClean="0"/>
              <a:t>Abstract </a:t>
            </a:r>
            <a:endParaRPr lang="en-GB" sz="4800" dirty="0"/>
          </a:p>
        </p:txBody>
      </p:sp>
      <p:sp>
        <p:nvSpPr>
          <p:cNvPr id="3" name="Content Placeholder 2"/>
          <p:cNvSpPr>
            <a:spLocks noGrp="1"/>
          </p:cNvSpPr>
          <p:nvPr>
            <p:ph idx="1"/>
          </p:nvPr>
        </p:nvSpPr>
        <p:spPr>
          <a:xfrm>
            <a:off x="0" y="1124744"/>
            <a:ext cx="8100392" cy="5733256"/>
          </a:xfrm>
        </p:spPr>
        <p:txBody>
          <a:bodyPr>
            <a:normAutofit/>
          </a:bodyPr>
          <a:lstStyle/>
          <a:p>
            <a:pPr lvl="0">
              <a:buClr>
                <a:srgbClr val="B13F9A"/>
              </a:buClr>
            </a:pPr>
            <a:r>
              <a:rPr lang="en-US" sz="3600" dirty="0"/>
              <a:t>The due process looks to protect the defendant against unfair interrogation practices and </a:t>
            </a:r>
            <a:r>
              <a:rPr lang="en-US" sz="3600" dirty="0" smtClean="0"/>
              <a:t>self-incrimination</a:t>
            </a:r>
          </a:p>
          <a:p>
            <a:pPr lvl="0">
              <a:buClr>
                <a:srgbClr val="B13F9A"/>
              </a:buClr>
            </a:pPr>
            <a:r>
              <a:rPr lang="en-US" sz="3600" dirty="0"/>
              <a:t>U</a:t>
            </a:r>
            <a:r>
              <a:rPr lang="en-US" sz="3600" dirty="0" smtClean="0"/>
              <a:t>sing </a:t>
            </a:r>
            <a:r>
              <a:rPr lang="en-US" sz="3600" dirty="0"/>
              <a:t>the </a:t>
            </a:r>
            <a:r>
              <a:rPr lang="en-US" sz="3600" dirty="0" err="1"/>
              <a:t>delicti</a:t>
            </a:r>
            <a:r>
              <a:rPr lang="en-US" sz="3600" dirty="0"/>
              <a:t> rule or the trustworthiness doctrine, the prosecution have to confirm that a crime occurred before using confessions and statements to incriminate a </a:t>
            </a:r>
            <a:r>
              <a:rPr lang="en-US" sz="3600" dirty="0" smtClean="0"/>
              <a:t>person</a:t>
            </a:r>
          </a:p>
        </p:txBody>
      </p:sp>
    </p:spTree>
    <p:extLst>
      <p:ext uri="{BB962C8B-B14F-4D97-AF65-F5344CB8AC3E}">
        <p14:creationId xmlns:p14="http://schemas.microsoft.com/office/powerpoint/2010/main" val="40858922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GB" sz="4800" dirty="0" smtClean="0"/>
              <a:t>ABSTRACT</a:t>
            </a:r>
            <a:r>
              <a:rPr lang="en-GB" dirty="0" smtClean="0"/>
              <a:t> </a:t>
            </a:r>
            <a:endParaRPr lang="en-GB" dirty="0"/>
          </a:p>
        </p:txBody>
      </p:sp>
      <p:sp>
        <p:nvSpPr>
          <p:cNvPr id="3" name="Content Placeholder 2"/>
          <p:cNvSpPr>
            <a:spLocks noGrp="1"/>
          </p:cNvSpPr>
          <p:nvPr>
            <p:ph idx="1"/>
          </p:nvPr>
        </p:nvSpPr>
        <p:spPr>
          <a:xfrm>
            <a:off x="0" y="1124744"/>
            <a:ext cx="8172400" cy="5733256"/>
          </a:xfrm>
        </p:spPr>
        <p:txBody>
          <a:bodyPr>
            <a:normAutofit/>
          </a:bodyPr>
          <a:lstStyle/>
          <a:p>
            <a:pPr lvl="0"/>
            <a:r>
              <a:rPr lang="en-US" sz="3600" dirty="0"/>
              <a:t>The law also provides that useful confessions should be given voluntarily and should be in line with the requirement of the totality of circumstances test. </a:t>
            </a:r>
            <a:endParaRPr lang="en-US" sz="3600" dirty="0" smtClean="0"/>
          </a:p>
          <a:p>
            <a:r>
              <a:rPr lang="en-US" sz="3600" dirty="0" smtClean="0"/>
              <a:t>Considering </a:t>
            </a:r>
            <a:r>
              <a:rPr lang="en-US" sz="3600" dirty="0"/>
              <a:t>the totality of circumstances, the prosecutions use of certain deceptions to get a defendant to confess does not necessarily breach the doctrine of </a:t>
            </a:r>
            <a:r>
              <a:rPr lang="en-US" sz="3600" dirty="0" smtClean="0"/>
              <a:t>voluntariness</a:t>
            </a:r>
          </a:p>
        </p:txBody>
      </p:sp>
    </p:spTree>
    <p:extLst>
      <p:ext uri="{BB962C8B-B14F-4D97-AF65-F5344CB8AC3E}">
        <p14:creationId xmlns:p14="http://schemas.microsoft.com/office/powerpoint/2010/main" val="953952625"/>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563"/>
            <a:ext cx="9144000" cy="1143000"/>
          </a:xfrm>
        </p:spPr>
        <p:txBody>
          <a:bodyPr>
            <a:normAutofit/>
          </a:bodyPr>
          <a:lstStyle/>
          <a:p>
            <a:r>
              <a:rPr lang="en-GB" sz="4800" dirty="0" smtClean="0"/>
              <a:t>ABSTRACT</a:t>
            </a:r>
            <a:endParaRPr lang="en-GB" sz="4800" dirty="0"/>
          </a:p>
        </p:txBody>
      </p:sp>
      <p:sp>
        <p:nvSpPr>
          <p:cNvPr id="3" name="Content Placeholder 2"/>
          <p:cNvSpPr>
            <a:spLocks noGrp="1"/>
          </p:cNvSpPr>
          <p:nvPr>
            <p:ph idx="1"/>
          </p:nvPr>
        </p:nvSpPr>
        <p:spPr>
          <a:xfrm>
            <a:off x="0" y="1196752"/>
            <a:ext cx="8172400" cy="5661248"/>
          </a:xfrm>
        </p:spPr>
        <p:txBody>
          <a:bodyPr/>
          <a:lstStyle/>
          <a:p>
            <a:r>
              <a:rPr lang="en-US" sz="3600" dirty="0"/>
              <a:t>Evidence recovered from an unlawful interrogation process can still be admissible in court if the prosecution invoke the inevitable discovery doctrine.</a:t>
            </a:r>
          </a:p>
          <a:p>
            <a:r>
              <a:rPr lang="en-US" sz="3600" dirty="0"/>
              <a:t> The investigators cannot use lie detectors or voice stress analyzers to get a subject to confess</a:t>
            </a:r>
            <a:endParaRPr lang="en-GB" sz="3600" dirty="0"/>
          </a:p>
          <a:p>
            <a:endParaRPr lang="en-GB" dirty="0"/>
          </a:p>
        </p:txBody>
      </p:sp>
    </p:spTree>
    <p:extLst>
      <p:ext uri="{BB962C8B-B14F-4D97-AF65-F5344CB8AC3E}">
        <p14:creationId xmlns:p14="http://schemas.microsoft.com/office/powerpoint/2010/main" val="215386813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Autofit/>
          </a:bodyPr>
          <a:lstStyle/>
          <a:p>
            <a:pPr>
              <a:lnSpc>
                <a:spcPct val="200000"/>
              </a:lnSpc>
              <a:spcAft>
                <a:spcPts val="0"/>
              </a:spcAft>
            </a:pPr>
            <a:r>
              <a:rPr lang="en-GB" sz="4800" dirty="0" smtClean="0"/>
              <a:t>introduction</a:t>
            </a:r>
            <a:endParaRPr lang="en-GB" sz="4800" dirty="0"/>
          </a:p>
        </p:txBody>
      </p:sp>
      <p:sp>
        <p:nvSpPr>
          <p:cNvPr id="3" name="Content Placeholder 2"/>
          <p:cNvSpPr>
            <a:spLocks noGrp="1"/>
          </p:cNvSpPr>
          <p:nvPr>
            <p:ph idx="1"/>
          </p:nvPr>
        </p:nvSpPr>
        <p:spPr>
          <a:xfrm>
            <a:off x="0" y="1124744"/>
            <a:ext cx="8172400" cy="5733256"/>
          </a:xfrm>
        </p:spPr>
        <p:txBody>
          <a:bodyPr>
            <a:normAutofit/>
          </a:bodyPr>
          <a:lstStyle/>
          <a:p>
            <a:r>
              <a:rPr lang="en-US" sz="3600" dirty="0"/>
              <a:t>A confession is a formal statement that one gives to admit their guilt of committing a particular </a:t>
            </a:r>
            <a:r>
              <a:rPr lang="en-US" sz="3600" dirty="0" smtClean="0"/>
              <a:t>crime</a:t>
            </a:r>
          </a:p>
          <a:p>
            <a:r>
              <a:rPr lang="en-US" sz="3600" dirty="0"/>
              <a:t>It is important evidence is the criminal justice system in the USA. </a:t>
            </a:r>
            <a:endParaRPr lang="en-US" sz="3600" dirty="0" smtClean="0"/>
          </a:p>
          <a:p>
            <a:pPr lvl="0">
              <a:buClr>
                <a:srgbClr val="B13F9A"/>
              </a:buClr>
            </a:pPr>
            <a:r>
              <a:rPr lang="en-US" sz="3600" dirty="0">
                <a:solidFill>
                  <a:prstClr val="black"/>
                </a:solidFill>
              </a:rPr>
              <a:t>There are various statements that both prosecutors and defense attorneys might use either as direct evidence or to refute other evidence presented in a court of </a:t>
            </a:r>
            <a:r>
              <a:rPr lang="en-US" sz="3600" dirty="0" smtClean="0">
                <a:solidFill>
                  <a:prstClr val="black"/>
                </a:solidFill>
              </a:rPr>
              <a:t>law</a:t>
            </a:r>
            <a:endParaRPr lang="en-US" sz="3600" dirty="0">
              <a:solidFill>
                <a:prstClr val="black"/>
              </a:solidFill>
            </a:endParaRPr>
          </a:p>
        </p:txBody>
      </p:sp>
    </p:spTree>
    <p:extLst>
      <p:ext uri="{BB962C8B-B14F-4D97-AF65-F5344CB8AC3E}">
        <p14:creationId xmlns:p14="http://schemas.microsoft.com/office/powerpoint/2010/main" val="1286242582"/>
      </p:ext>
    </p:extLst>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GB" sz="4800" dirty="0" smtClean="0"/>
              <a:t>Introduction</a:t>
            </a:r>
            <a:endParaRPr lang="en-GB" sz="4800" dirty="0"/>
          </a:p>
        </p:txBody>
      </p:sp>
      <p:sp>
        <p:nvSpPr>
          <p:cNvPr id="3" name="Content Placeholder 2"/>
          <p:cNvSpPr>
            <a:spLocks noGrp="1"/>
          </p:cNvSpPr>
          <p:nvPr>
            <p:ph idx="1"/>
          </p:nvPr>
        </p:nvSpPr>
        <p:spPr>
          <a:xfrm>
            <a:off x="0" y="1124744"/>
            <a:ext cx="8172400" cy="5733256"/>
          </a:xfrm>
        </p:spPr>
        <p:txBody>
          <a:bodyPr>
            <a:normAutofit/>
          </a:bodyPr>
          <a:lstStyle/>
          <a:p>
            <a:r>
              <a:rPr lang="en-US" sz="3600" dirty="0" smtClean="0"/>
              <a:t>Confessions </a:t>
            </a:r>
            <a:r>
              <a:rPr lang="en-US" sz="3600" dirty="0"/>
              <a:t>can be obtained at any point of the criminal justice system from the point of apprehension, to the point of arraignment, and even during the trial </a:t>
            </a:r>
            <a:r>
              <a:rPr lang="en-US" sz="3600" dirty="0" smtClean="0"/>
              <a:t>process</a:t>
            </a:r>
          </a:p>
        </p:txBody>
      </p:sp>
    </p:spTree>
    <p:extLst>
      <p:ext uri="{BB962C8B-B14F-4D97-AF65-F5344CB8AC3E}">
        <p14:creationId xmlns:p14="http://schemas.microsoft.com/office/powerpoint/2010/main" val="45394106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80" y="116631"/>
            <a:ext cx="8222928" cy="1152129"/>
          </a:xfrm>
        </p:spPr>
        <p:txBody>
          <a:bodyPr>
            <a:normAutofit fontScale="90000"/>
          </a:bodyPr>
          <a:lstStyle/>
          <a:p>
            <a:r>
              <a:rPr lang="en-US" sz="4800" dirty="0"/>
              <a:t>The Corpus </a:t>
            </a:r>
            <a:r>
              <a:rPr lang="en-US" sz="4800" dirty="0" err="1"/>
              <a:t>Delicti</a:t>
            </a:r>
            <a:r>
              <a:rPr lang="en-US" sz="4800" dirty="0"/>
              <a:t> </a:t>
            </a:r>
            <a:r>
              <a:rPr lang="en-US" sz="4800" dirty="0" smtClean="0"/>
              <a:t/>
            </a:r>
            <a:br>
              <a:rPr lang="en-US" sz="4800" dirty="0" smtClean="0"/>
            </a:br>
            <a:r>
              <a:rPr lang="en-US" sz="4800" dirty="0" smtClean="0"/>
              <a:t>Rule</a:t>
            </a:r>
            <a:endParaRPr lang="en-GB" sz="4800" dirty="0"/>
          </a:p>
        </p:txBody>
      </p:sp>
      <p:sp>
        <p:nvSpPr>
          <p:cNvPr id="3" name="Content Placeholder 2"/>
          <p:cNvSpPr>
            <a:spLocks noGrp="1"/>
          </p:cNvSpPr>
          <p:nvPr>
            <p:ph idx="1"/>
          </p:nvPr>
        </p:nvSpPr>
        <p:spPr>
          <a:xfrm>
            <a:off x="0" y="1340768"/>
            <a:ext cx="8172400" cy="5517232"/>
          </a:xfrm>
        </p:spPr>
        <p:txBody>
          <a:bodyPr>
            <a:normAutofit/>
          </a:bodyPr>
          <a:lstStyle/>
          <a:p>
            <a:r>
              <a:rPr lang="en-US" sz="3600" dirty="0" smtClean="0"/>
              <a:t>This rule states that </a:t>
            </a:r>
            <a:r>
              <a:rPr lang="en-US" sz="3600" dirty="0"/>
              <a:t>a defendant can only be convicted of committing a certain crime if there is enough evidence to the fact that a crime was </a:t>
            </a:r>
            <a:r>
              <a:rPr lang="en-US" sz="3600" dirty="0" smtClean="0"/>
              <a:t>committed</a:t>
            </a:r>
          </a:p>
          <a:p>
            <a:r>
              <a:rPr lang="en-US" sz="3600" dirty="0"/>
              <a:t>F</a:t>
            </a:r>
            <a:r>
              <a:rPr lang="en-US" sz="3600" dirty="0" smtClean="0"/>
              <a:t>or </a:t>
            </a:r>
            <a:r>
              <a:rPr lang="en-US" sz="3600" dirty="0"/>
              <a:t>a confession to be admissible as incriminating evidence in a court of law, the prosecution has to prove that a crime actually </a:t>
            </a:r>
            <a:r>
              <a:rPr lang="en-US" sz="3600" dirty="0" smtClean="0"/>
              <a:t>occurred</a:t>
            </a:r>
            <a:endParaRPr lang="en-GB" sz="3600" dirty="0"/>
          </a:p>
        </p:txBody>
      </p:sp>
    </p:spTree>
    <p:extLst>
      <p:ext uri="{BB962C8B-B14F-4D97-AF65-F5344CB8AC3E}">
        <p14:creationId xmlns:p14="http://schemas.microsoft.com/office/powerpoint/2010/main" val="1613282367"/>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2776"/>
          </a:xfrm>
        </p:spPr>
        <p:txBody>
          <a:bodyPr>
            <a:noAutofit/>
          </a:bodyPr>
          <a:lstStyle/>
          <a:p>
            <a:r>
              <a:rPr lang="en-US" sz="44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t>The Corpus </a:t>
            </a:r>
            <a:r>
              <a:rPr lang="en-US" sz="4400" dirty="0" err="1">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t>Delicti</a:t>
            </a:r>
            <a:r>
              <a:rPr lang="en-US" sz="44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t> </a:t>
            </a:r>
            <a:br>
              <a:rPr lang="en-US" sz="44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br>
            <a:r>
              <a:rPr lang="en-US" sz="44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t>Rule</a:t>
            </a:r>
            <a:endParaRPr lang="en-GB" sz="4400" dirty="0"/>
          </a:p>
        </p:txBody>
      </p:sp>
      <p:sp>
        <p:nvSpPr>
          <p:cNvPr id="3" name="Content Placeholder 2"/>
          <p:cNvSpPr>
            <a:spLocks noGrp="1"/>
          </p:cNvSpPr>
          <p:nvPr>
            <p:ph idx="1"/>
          </p:nvPr>
        </p:nvSpPr>
        <p:spPr>
          <a:xfrm>
            <a:off x="0" y="1268760"/>
            <a:ext cx="8244408" cy="5589240"/>
          </a:xfrm>
        </p:spPr>
        <p:txBody>
          <a:bodyPr>
            <a:noAutofit/>
          </a:bodyPr>
          <a:lstStyle/>
          <a:p>
            <a:r>
              <a:rPr lang="en-US" sz="3600" dirty="0"/>
              <a:t>A defendant confession of guilt is insufficient to incriminate them </a:t>
            </a:r>
            <a:r>
              <a:rPr lang="en-US" sz="3600" dirty="0" smtClean="0"/>
              <a:t>if there is </a:t>
            </a:r>
            <a:r>
              <a:rPr lang="en-US" sz="3600" dirty="0" err="1" smtClean="0"/>
              <a:t>noproof</a:t>
            </a:r>
            <a:r>
              <a:rPr lang="en-US" sz="3600" dirty="0" smtClean="0"/>
              <a:t> </a:t>
            </a:r>
            <a:r>
              <a:rPr lang="en-US" sz="3600" dirty="0"/>
              <a:t>that the crime actually occurred (Gardner &amp; Anderson, 2016</a:t>
            </a:r>
            <a:r>
              <a:rPr lang="en-US" sz="3600" dirty="0" smtClean="0"/>
              <a:t>)</a:t>
            </a:r>
          </a:p>
          <a:p>
            <a:r>
              <a:rPr lang="en-US" sz="3600" dirty="0"/>
              <a:t>The admissibility of confessions or statements of either defense or prosecution witnesses may </a:t>
            </a:r>
            <a:r>
              <a:rPr lang="en-US" sz="3600" dirty="0" err="1" smtClean="0"/>
              <a:t>bequestionable</a:t>
            </a:r>
            <a:r>
              <a:rPr lang="en-US" sz="3600" dirty="0" smtClean="0"/>
              <a:t> </a:t>
            </a:r>
            <a:r>
              <a:rPr lang="en-US" sz="3600" dirty="0"/>
              <a:t>where the prosecution has failed to demonstrate independent evidence that the crime in question actually occurred</a:t>
            </a:r>
            <a:endParaRPr lang="en-GB" sz="3600" dirty="0"/>
          </a:p>
        </p:txBody>
      </p:sp>
    </p:spTree>
    <p:extLst>
      <p:ext uri="{BB962C8B-B14F-4D97-AF65-F5344CB8AC3E}">
        <p14:creationId xmlns:p14="http://schemas.microsoft.com/office/powerpoint/2010/main" val="4188797461"/>
      </p:ext>
    </p:extLst>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378"/>
            <a:ext cx="9144000" cy="1279137"/>
          </a:xfrm>
        </p:spPr>
        <p:txBody>
          <a:bodyPr>
            <a:noAutofit/>
          </a:bodyPr>
          <a:lstStyle/>
          <a:p>
            <a:r>
              <a:rPr lang="en-US" sz="4400" dirty="0"/>
              <a:t>The Corpus </a:t>
            </a:r>
            <a:r>
              <a:rPr lang="en-US" sz="4400" dirty="0" err="1"/>
              <a:t>Delicti</a:t>
            </a:r>
            <a:r>
              <a:rPr lang="en-US" sz="4400" dirty="0"/>
              <a:t> </a:t>
            </a:r>
            <a:br>
              <a:rPr lang="en-US" sz="4400" dirty="0"/>
            </a:br>
            <a:r>
              <a:rPr lang="en-US" sz="4400" dirty="0"/>
              <a:t>Rule</a:t>
            </a:r>
            <a:endParaRPr lang="en-GB" sz="4400" dirty="0"/>
          </a:p>
        </p:txBody>
      </p:sp>
      <p:sp>
        <p:nvSpPr>
          <p:cNvPr id="3" name="Content Placeholder 2"/>
          <p:cNvSpPr>
            <a:spLocks noGrp="1"/>
          </p:cNvSpPr>
          <p:nvPr>
            <p:ph idx="1"/>
          </p:nvPr>
        </p:nvSpPr>
        <p:spPr>
          <a:xfrm>
            <a:off x="0" y="1196752"/>
            <a:ext cx="8244408" cy="5661248"/>
          </a:xfrm>
        </p:spPr>
        <p:txBody>
          <a:bodyPr>
            <a:noAutofit/>
          </a:bodyPr>
          <a:lstStyle/>
          <a:p>
            <a:r>
              <a:rPr lang="en-US" sz="3600" dirty="0"/>
              <a:t>I</a:t>
            </a:r>
            <a:r>
              <a:rPr lang="en-US" sz="3600" dirty="0" smtClean="0"/>
              <a:t>t </a:t>
            </a:r>
            <a:r>
              <a:rPr lang="en-US" sz="3600" dirty="0"/>
              <a:t>is important to note that unlike the contemporary belief that the rule of corpus </a:t>
            </a:r>
            <a:r>
              <a:rPr lang="en-US" sz="3600" dirty="0" err="1"/>
              <a:t>delicti</a:t>
            </a:r>
            <a:r>
              <a:rPr lang="en-US" sz="3600" dirty="0"/>
              <a:t> applies most specifically to murder cases </a:t>
            </a:r>
            <a:r>
              <a:rPr lang="en-US" sz="3600" dirty="0" smtClean="0"/>
              <a:t>and other criminal cases</a:t>
            </a:r>
            <a:endParaRPr lang="en-US" sz="3600" dirty="0"/>
          </a:p>
          <a:p>
            <a:r>
              <a:rPr lang="en-US" sz="3600" dirty="0"/>
              <a:t>A</a:t>
            </a:r>
            <a:r>
              <a:rPr lang="en-US" sz="3600" dirty="0" smtClean="0"/>
              <a:t> </a:t>
            </a:r>
            <a:r>
              <a:rPr lang="en-US" sz="3600" dirty="0"/>
              <a:t>criminal conviction is not possible in the absence of the body is </a:t>
            </a:r>
            <a:r>
              <a:rPr lang="en-US" sz="3600" dirty="0" smtClean="0"/>
              <a:t>false</a:t>
            </a:r>
          </a:p>
          <a:p>
            <a:r>
              <a:rPr lang="en-US" sz="3600" dirty="0"/>
              <a:t>M</a:t>
            </a:r>
            <a:r>
              <a:rPr lang="en-US" sz="3600" dirty="0" smtClean="0"/>
              <a:t>odern </a:t>
            </a:r>
            <a:r>
              <a:rPr lang="en-US" sz="3600" dirty="0"/>
              <a:t>investigative techniques can sufficiently demonstrate murder in the absence of the body (Gardner &amp; Anderson, </a:t>
            </a:r>
            <a:r>
              <a:rPr lang="en-US" sz="3600" dirty="0" smtClean="0"/>
              <a:t>2016) </a:t>
            </a:r>
            <a:endParaRPr lang="en-GB" sz="3600" dirty="0"/>
          </a:p>
        </p:txBody>
      </p:sp>
    </p:spTree>
    <p:extLst>
      <p:ext uri="{BB962C8B-B14F-4D97-AF65-F5344CB8AC3E}">
        <p14:creationId xmlns:p14="http://schemas.microsoft.com/office/powerpoint/2010/main" val="3072155729"/>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684"/>
            <a:ext cx="8820472" cy="1330084"/>
          </a:xfrm>
        </p:spPr>
        <p:txBody>
          <a:bodyPr>
            <a:noAutofit/>
          </a:bodyPr>
          <a:lstStyle/>
          <a:p>
            <a:r>
              <a:rPr lang="en-US" sz="4400" dirty="0"/>
              <a:t>Voluntariness of </a:t>
            </a:r>
            <a:r>
              <a:rPr lang="en-US" sz="4400" dirty="0" smtClean="0"/>
              <a:t>Confessions</a:t>
            </a:r>
            <a:endParaRPr lang="en-GB" sz="4400" dirty="0"/>
          </a:p>
        </p:txBody>
      </p:sp>
      <p:sp>
        <p:nvSpPr>
          <p:cNvPr id="3" name="Content Placeholder 2"/>
          <p:cNvSpPr>
            <a:spLocks noGrp="1"/>
          </p:cNvSpPr>
          <p:nvPr>
            <p:ph idx="1"/>
          </p:nvPr>
        </p:nvSpPr>
        <p:spPr>
          <a:xfrm>
            <a:off x="0" y="1196752"/>
            <a:ext cx="8172400" cy="5661248"/>
          </a:xfrm>
        </p:spPr>
        <p:txBody>
          <a:bodyPr>
            <a:normAutofit/>
          </a:bodyPr>
          <a:lstStyle/>
          <a:p>
            <a:r>
              <a:rPr lang="en-US" sz="3600" dirty="0"/>
              <a:t>For confessions to be admissible in a court of law as trustworthy, they have to be given </a:t>
            </a:r>
            <a:r>
              <a:rPr lang="en-US" sz="3600" dirty="0" smtClean="0"/>
              <a:t>voluntarily</a:t>
            </a:r>
          </a:p>
          <a:p>
            <a:r>
              <a:rPr lang="en-US" sz="3600" dirty="0" smtClean="0"/>
              <a:t>If a </a:t>
            </a:r>
            <a:r>
              <a:rPr lang="en-US" sz="3600" dirty="0"/>
              <a:t>person was coerced into confession, the confession will not be admissible in a court of law regardless of the presence of alternative evidence to the fact that the crime occurred</a:t>
            </a:r>
            <a:endParaRPr lang="en-GB" sz="3600" dirty="0"/>
          </a:p>
        </p:txBody>
      </p:sp>
    </p:spTree>
    <p:extLst>
      <p:ext uri="{BB962C8B-B14F-4D97-AF65-F5344CB8AC3E}">
        <p14:creationId xmlns:p14="http://schemas.microsoft.com/office/powerpoint/2010/main" val="327639283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032"/>
            <a:ext cx="8460432" cy="1399744"/>
          </a:xfrm>
        </p:spPr>
        <p:txBody>
          <a:bodyPr>
            <a:noAutofit/>
          </a:bodyPr>
          <a:lstStyle/>
          <a:p>
            <a:r>
              <a:rPr lang="en-US" sz="44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t>Voluntariness of Confessions</a:t>
            </a:r>
            <a:endParaRPr lang="en-GB" sz="4400" dirty="0"/>
          </a:p>
        </p:txBody>
      </p:sp>
      <p:sp>
        <p:nvSpPr>
          <p:cNvPr id="3" name="Content Placeholder 2"/>
          <p:cNvSpPr>
            <a:spLocks noGrp="1"/>
          </p:cNvSpPr>
          <p:nvPr>
            <p:ph idx="1"/>
          </p:nvPr>
        </p:nvSpPr>
        <p:spPr>
          <a:xfrm>
            <a:off x="0" y="1268760"/>
            <a:ext cx="8172400" cy="5589240"/>
          </a:xfrm>
        </p:spPr>
        <p:txBody>
          <a:bodyPr>
            <a:noAutofit/>
          </a:bodyPr>
          <a:lstStyle/>
          <a:p>
            <a:r>
              <a:rPr lang="en-US" sz="3600" dirty="0"/>
              <a:t>A voluntariness test is used to determine whether the police or the prosecution team utilized a means that overbears the will of the defendant in obtaining a confession that incriminates the defendant from </a:t>
            </a:r>
            <a:r>
              <a:rPr lang="en-US" sz="3600" dirty="0" smtClean="0"/>
              <a:t>them</a:t>
            </a:r>
          </a:p>
          <a:p>
            <a:r>
              <a:rPr lang="en-US" sz="3600" dirty="0"/>
              <a:t>T</a:t>
            </a:r>
            <a:r>
              <a:rPr lang="en-US" sz="3600" dirty="0" smtClean="0"/>
              <a:t>he </a:t>
            </a:r>
            <a:r>
              <a:rPr lang="en-US" sz="3600" dirty="0"/>
              <a:t>voluntariness test is largely vague hence limiting its ability to protect </a:t>
            </a:r>
            <a:r>
              <a:rPr lang="en-US" sz="3600" dirty="0" smtClean="0"/>
              <a:t>convicts</a:t>
            </a:r>
            <a:endParaRPr lang="en-GB" sz="3600" dirty="0"/>
          </a:p>
        </p:txBody>
      </p:sp>
    </p:spTree>
    <p:extLst>
      <p:ext uri="{BB962C8B-B14F-4D97-AF65-F5344CB8AC3E}">
        <p14:creationId xmlns:p14="http://schemas.microsoft.com/office/powerpoint/2010/main" val="136524477"/>
      </p:ext>
    </p:extLst>
  </p:cSld>
  <p:clrMapOvr>
    <a:masterClrMapping/>
  </p:clrMapOvr>
  <p:transition spd="slow">
    <p:wheel spokes="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172400" cy="1268760"/>
          </a:xfrm>
        </p:spPr>
        <p:txBody>
          <a:bodyPr>
            <a:noAutofit/>
          </a:bodyPr>
          <a:lstStyle/>
          <a:p>
            <a:r>
              <a:rPr lang="en-US" sz="44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t>Voluntariness of Confessions</a:t>
            </a:r>
            <a:endParaRPr lang="en-GB" sz="4400" dirty="0"/>
          </a:p>
        </p:txBody>
      </p:sp>
      <p:sp>
        <p:nvSpPr>
          <p:cNvPr id="3" name="Content Placeholder 2"/>
          <p:cNvSpPr>
            <a:spLocks noGrp="1"/>
          </p:cNvSpPr>
          <p:nvPr>
            <p:ph idx="1"/>
          </p:nvPr>
        </p:nvSpPr>
        <p:spPr>
          <a:xfrm>
            <a:off x="0" y="1124744"/>
            <a:ext cx="8172400" cy="5733256"/>
          </a:xfrm>
        </p:spPr>
        <p:txBody>
          <a:bodyPr>
            <a:normAutofit/>
          </a:bodyPr>
          <a:lstStyle/>
          <a:p>
            <a:r>
              <a:rPr lang="en-US" sz="3600" dirty="0"/>
              <a:t>The doctrine’ failure to protect victims adequately is primarily because of the doctrines failure to separate its two main </a:t>
            </a:r>
            <a:r>
              <a:rPr lang="en-US" sz="3600" dirty="0" smtClean="0"/>
              <a:t>aspects which are the </a:t>
            </a:r>
            <a:r>
              <a:rPr lang="en-US" sz="3600" dirty="0"/>
              <a:t>offensiveness of police interrogations and the problem of false confessions (Primus, 2015). </a:t>
            </a:r>
            <a:endParaRPr lang="en-GB" sz="3600" dirty="0"/>
          </a:p>
          <a:p>
            <a:r>
              <a:rPr lang="en-US" sz="3600" dirty="0"/>
              <a:t>The standard for this test is vague and varies from case to case hence its failure to eliminate the possibility of the legal system using it to coerce the convict</a:t>
            </a:r>
            <a:endParaRPr lang="en-GB" sz="3600" dirty="0"/>
          </a:p>
        </p:txBody>
      </p:sp>
    </p:spTree>
    <p:extLst>
      <p:ext uri="{BB962C8B-B14F-4D97-AF65-F5344CB8AC3E}">
        <p14:creationId xmlns:p14="http://schemas.microsoft.com/office/powerpoint/2010/main" val="24439486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67" y="23562"/>
            <a:ext cx="8230542" cy="1317205"/>
          </a:xfrm>
        </p:spPr>
        <p:txBody>
          <a:bodyPr>
            <a:noAutofit/>
          </a:bodyPr>
          <a:lstStyle/>
          <a:p>
            <a:r>
              <a:rPr lang="en-US" sz="4400" dirty="0"/>
              <a:t>Totality-of-the-circumstances </a:t>
            </a:r>
            <a:r>
              <a:rPr lang="en-US" sz="4400" dirty="0" smtClean="0"/>
              <a:t>Test</a:t>
            </a:r>
            <a:endParaRPr lang="en-GB" sz="4400" dirty="0"/>
          </a:p>
        </p:txBody>
      </p:sp>
      <p:sp>
        <p:nvSpPr>
          <p:cNvPr id="3" name="Content Placeholder 2"/>
          <p:cNvSpPr>
            <a:spLocks noGrp="1"/>
          </p:cNvSpPr>
          <p:nvPr>
            <p:ph idx="1"/>
          </p:nvPr>
        </p:nvSpPr>
        <p:spPr>
          <a:xfrm>
            <a:off x="0" y="1484784"/>
            <a:ext cx="8100392" cy="5373216"/>
          </a:xfrm>
        </p:spPr>
        <p:txBody>
          <a:bodyPr>
            <a:noAutofit/>
          </a:bodyPr>
          <a:lstStyle/>
          <a:p>
            <a:r>
              <a:rPr lang="en-US" sz="3600" dirty="0"/>
              <a:t>it is important to assess the totality of circumstances before using a confession as evidence in a court of </a:t>
            </a:r>
            <a:r>
              <a:rPr lang="en-US" sz="3600" dirty="0" smtClean="0"/>
              <a:t>law</a:t>
            </a:r>
          </a:p>
          <a:p>
            <a:r>
              <a:rPr lang="en-US" sz="3600" dirty="0"/>
              <a:t>The test looks to look at the whole picture and eliminate the potentially undesirable effects of selectivity on the trial </a:t>
            </a:r>
            <a:r>
              <a:rPr lang="en-US" sz="3600" dirty="0" smtClean="0"/>
              <a:t>process</a:t>
            </a:r>
          </a:p>
        </p:txBody>
      </p:sp>
    </p:spTree>
    <p:extLst>
      <p:ext uri="{BB962C8B-B14F-4D97-AF65-F5344CB8AC3E}">
        <p14:creationId xmlns:p14="http://schemas.microsoft.com/office/powerpoint/2010/main" val="2794795052"/>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68760"/>
          </a:xfrm>
        </p:spPr>
        <p:txBody>
          <a:bodyPr>
            <a:noAutofit/>
          </a:bodyPr>
          <a:lstStyle/>
          <a:p>
            <a:r>
              <a:rPr lang="en-US" sz="4400" dirty="0"/>
              <a:t>Totality-of-the-circumstances </a:t>
            </a:r>
            <a:r>
              <a:rPr lang="en-US" sz="4400" dirty="0" smtClean="0"/>
              <a:t>Test</a:t>
            </a:r>
            <a:endParaRPr lang="en-GB" sz="4400" dirty="0"/>
          </a:p>
        </p:txBody>
      </p:sp>
      <p:sp>
        <p:nvSpPr>
          <p:cNvPr id="3" name="Content Placeholder 2"/>
          <p:cNvSpPr>
            <a:spLocks noGrp="1"/>
          </p:cNvSpPr>
          <p:nvPr>
            <p:ph idx="1"/>
          </p:nvPr>
        </p:nvSpPr>
        <p:spPr>
          <a:xfrm>
            <a:off x="12087" y="1268759"/>
            <a:ext cx="8160314" cy="5573747"/>
          </a:xfrm>
        </p:spPr>
        <p:txBody>
          <a:bodyPr>
            <a:normAutofit fontScale="92500" lnSpcReduction="10000"/>
          </a:bodyPr>
          <a:lstStyle/>
          <a:p>
            <a:r>
              <a:rPr lang="en-US" sz="3600" dirty="0" smtClean="0"/>
              <a:t>The </a:t>
            </a:r>
            <a:r>
              <a:rPr lang="en-US" sz="3600" dirty="0"/>
              <a:t>court considers the vulnerabilities of the suspect, the process of interrogation, the place of interrogation, and the use of either processes, threats, deceptions, trickery or lies during interrogation (Gardner &amp; Anderson, 2016</a:t>
            </a:r>
            <a:r>
              <a:rPr lang="en-US" sz="3600" dirty="0" smtClean="0"/>
              <a:t>)</a:t>
            </a:r>
          </a:p>
          <a:p>
            <a:r>
              <a:rPr lang="en-US" sz="3600" dirty="0"/>
              <a:t>In modern times, the totality of circumstances test is majorly used to determine whether the defendant’s privilege of avoiding unreasonable searches or breaches or arrests without probable cause was breached or not</a:t>
            </a:r>
            <a:endParaRPr lang="en-US" sz="3600" dirty="0" smtClean="0"/>
          </a:p>
          <a:p>
            <a:endParaRPr lang="en-GB" sz="2800" dirty="0"/>
          </a:p>
        </p:txBody>
      </p:sp>
    </p:spTree>
    <p:extLst>
      <p:ext uri="{BB962C8B-B14F-4D97-AF65-F5344CB8AC3E}">
        <p14:creationId xmlns:p14="http://schemas.microsoft.com/office/powerpoint/2010/main" val="4139128527"/>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11" y="0"/>
            <a:ext cx="8140390" cy="1268760"/>
          </a:xfrm>
        </p:spPr>
        <p:txBody>
          <a:bodyPr>
            <a:noAutofit/>
          </a:bodyPr>
          <a:lstStyle/>
          <a:p>
            <a:r>
              <a:rPr lang="en-US" sz="4400" dirty="0"/>
              <a:t>Totality-of-the-circumstances </a:t>
            </a:r>
            <a:r>
              <a:rPr lang="en-US" sz="4400" dirty="0" smtClean="0"/>
              <a:t>Test</a:t>
            </a:r>
            <a:endParaRPr lang="en-GB" sz="4400" dirty="0"/>
          </a:p>
        </p:txBody>
      </p:sp>
      <p:sp>
        <p:nvSpPr>
          <p:cNvPr id="3" name="Content Placeholder 2"/>
          <p:cNvSpPr>
            <a:spLocks noGrp="1"/>
          </p:cNvSpPr>
          <p:nvPr>
            <p:ph idx="1"/>
          </p:nvPr>
        </p:nvSpPr>
        <p:spPr>
          <a:xfrm>
            <a:off x="0" y="1196752"/>
            <a:ext cx="8172400" cy="5589240"/>
          </a:xfrm>
        </p:spPr>
        <p:txBody>
          <a:bodyPr>
            <a:noAutofit/>
          </a:bodyPr>
          <a:lstStyle/>
          <a:p>
            <a:r>
              <a:rPr lang="en-US" sz="3200" dirty="0"/>
              <a:t>A totality of circumstances test appreciates the fact that there cannot be any single factor or context that the court can consider to determine whether a detention had an appropriate probable cause or that the defendant did not break the </a:t>
            </a:r>
            <a:r>
              <a:rPr lang="en-US" sz="3200" dirty="0" smtClean="0"/>
              <a:t>law </a:t>
            </a:r>
            <a:endParaRPr lang="en-US" sz="3200" dirty="0"/>
          </a:p>
          <a:p>
            <a:r>
              <a:rPr lang="en-US" sz="3200" dirty="0"/>
              <a:t>I</a:t>
            </a:r>
            <a:r>
              <a:rPr lang="en-US" sz="3200" dirty="0" smtClean="0"/>
              <a:t>t </a:t>
            </a:r>
            <a:r>
              <a:rPr lang="en-US" sz="3200" dirty="0"/>
              <a:t>is necessary to consider multiple circumstances and contexts of the suspected </a:t>
            </a:r>
            <a:r>
              <a:rPr lang="en-US" sz="3200" dirty="0" smtClean="0"/>
              <a:t>crime before </a:t>
            </a:r>
            <a:r>
              <a:rPr lang="en-US" sz="3200" dirty="0"/>
              <a:t>determining whether there was probable cause for detention or not (Gardner &amp; Anderson, 2016). </a:t>
            </a:r>
            <a:endParaRPr lang="en-GB" sz="3200" dirty="0"/>
          </a:p>
        </p:txBody>
      </p:sp>
    </p:spTree>
    <p:extLst>
      <p:ext uri="{BB962C8B-B14F-4D97-AF65-F5344CB8AC3E}">
        <p14:creationId xmlns:p14="http://schemas.microsoft.com/office/powerpoint/2010/main" val="55064135"/>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684"/>
            <a:ext cx="8172400" cy="1258076"/>
          </a:xfrm>
        </p:spPr>
        <p:txBody>
          <a:bodyPr>
            <a:noAutofit/>
          </a:bodyPr>
          <a:lstStyle/>
          <a:p>
            <a:r>
              <a:rPr lang="en-US" sz="4400" dirty="0"/>
              <a:t>Totality-of-the-circumstances </a:t>
            </a:r>
            <a:r>
              <a:rPr lang="en-US" sz="4400" dirty="0" smtClean="0"/>
              <a:t>Test</a:t>
            </a:r>
            <a:endParaRPr lang="en-GB" sz="4400" dirty="0"/>
          </a:p>
        </p:txBody>
      </p:sp>
      <p:sp>
        <p:nvSpPr>
          <p:cNvPr id="3" name="Content Placeholder 2"/>
          <p:cNvSpPr>
            <a:spLocks noGrp="1"/>
          </p:cNvSpPr>
          <p:nvPr>
            <p:ph idx="1"/>
          </p:nvPr>
        </p:nvSpPr>
        <p:spPr>
          <a:xfrm>
            <a:off x="0" y="1268760"/>
            <a:ext cx="8172400" cy="5589240"/>
          </a:xfrm>
        </p:spPr>
        <p:txBody>
          <a:bodyPr>
            <a:normAutofit/>
          </a:bodyPr>
          <a:lstStyle/>
          <a:p>
            <a:r>
              <a:rPr lang="en-US" sz="3600" dirty="0"/>
              <a:t>With regards to the use of deceptions or lies in the interrogation process, the US law states that this phenomenon does not necessarily make a confession </a:t>
            </a:r>
            <a:r>
              <a:rPr lang="en-US" sz="3600" dirty="0" smtClean="0"/>
              <a:t>involuntary </a:t>
            </a:r>
          </a:p>
          <a:p>
            <a:r>
              <a:rPr lang="en-US" sz="3600" dirty="0" smtClean="0"/>
              <a:t>It </a:t>
            </a:r>
            <a:r>
              <a:rPr lang="en-US" sz="3600" dirty="0"/>
              <a:t>is still possible for a confession to be admissible in the trial chamber even when it is clear that the defendant was deceived into giving the </a:t>
            </a:r>
            <a:r>
              <a:rPr lang="en-US" sz="3600" dirty="0" smtClean="0"/>
              <a:t>confession</a:t>
            </a:r>
            <a:endParaRPr lang="en-GB" sz="3600" dirty="0"/>
          </a:p>
        </p:txBody>
      </p:sp>
    </p:spTree>
    <p:extLst>
      <p:ext uri="{BB962C8B-B14F-4D97-AF65-F5344CB8AC3E}">
        <p14:creationId xmlns:p14="http://schemas.microsoft.com/office/powerpoint/2010/main" val="1277420654"/>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359" y="23562"/>
            <a:ext cx="8210050" cy="1389213"/>
          </a:xfrm>
        </p:spPr>
        <p:txBody>
          <a:bodyPr>
            <a:noAutofit/>
          </a:bodyPr>
          <a:lstStyle/>
          <a:p>
            <a:r>
              <a:rPr lang="en-US" sz="4400" dirty="0"/>
              <a:t>Totality-of-the-circumstances </a:t>
            </a:r>
            <a:r>
              <a:rPr lang="en-US" sz="4400" dirty="0" smtClean="0"/>
              <a:t>Test</a:t>
            </a:r>
            <a:endParaRPr lang="en-GB" sz="4400" dirty="0"/>
          </a:p>
        </p:txBody>
      </p:sp>
      <p:sp>
        <p:nvSpPr>
          <p:cNvPr id="3" name="Content Placeholder 2"/>
          <p:cNvSpPr>
            <a:spLocks noGrp="1"/>
          </p:cNvSpPr>
          <p:nvPr>
            <p:ph idx="1"/>
          </p:nvPr>
        </p:nvSpPr>
        <p:spPr>
          <a:xfrm>
            <a:off x="0" y="1340768"/>
            <a:ext cx="8172400" cy="5517232"/>
          </a:xfrm>
        </p:spPr>
        <p:txBody>
          <a:bodyPr>
            <a:noAutofit/>
          </a:bodyPr>
          <a:lstStyle/>
          <a:p>
            <a:r>
              <a:rPr lang="en-US" sz="3200" dirty="0" smtClean="0"/>
              <a:t>In assessing the totality of circumstances, the length of the interrogation process is also an important consideration(</a:t>
            </a:r>
            <a:r>
              <a:rPr lang="en-US" sz="3200" dirty="0" err="1" smtClean="0"/>
              <a:t>Najdowski</a:t>
            </a:r>
            <a:r>
              <a:rPr lang="en-US" sz="3200" dirty="0" smtClean="0"/>
              <a:t> &amp; </a:t>
            </a:r>
            <a:r>
              <a:rPr lang="en-US" sz="3200" dirty="0" err="1" smtClean="0"/>
              <a:t>Bonventre</a:t>
            </a:r>
            <a:r>
              <a:rPr lang="en-US" sz="3200" dirty="0" smtClean="0"/>
              <a:t>, 2014). </a:t>
            </a:r>
          </a:p>
          <a:p>
            <a:r>
              <a:rPr lang="en-US" sz="3200" dirty="0" smtClean="0"/>
              <a:t>Additionally, the setting of interrogation is important</a:t>
            </a:r>
          </a:p>
          <a:p>
            <a:r>
              <a:rPr lang="en-US" sz="3200" dirty="0" smtClean="0"/>
              <a:t>A largely threatening and uncomfortable interrogation setting can overbear the defendant’s will and violate their right to voluntariness. </a:t>
            </a:r>
            <a:endParaRPr lang="en-GB" sz="3200" dirty="0"/>
          </a:p>
        </p:txBody>
      </p:sp>
    </p:spTree>
    <p:extLst>
      <p:ext uri="{BB962C8B-B14F-4D97-AF65-F5344CB8AC3E}">
        <p14:creationId xmlns:p14="http://schemas.microsoft.com/office/powerpoint/2010/main" val="1276438073"/>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88424" cy="1268760"/>
          </a:xfrm>
        </p:spPr>
        <p:txBody>
          <a:bodyPr>
            <a:noAutofit/>
          </a:bodyPr>
          <a:lstStyle/>
          <a:p>
            <a:r>
              <a:rPr lang="en-US" sz="4400" dirty="0"/>
              <a:t>The Miranda Requirements </a:t>
            </a:r>
            <a:endParaRPr lang="en-GB" sz="4400" dirty="0"/>
          </a:p>
        </p:txBody>
      </p:sp>
      <p:sp>
        <p:nvSpPr>
          <p:cNvPr id="3" name="Content Placeholder 2"/>
          <p:cNvSpPr>
            <a:spLocks noGrp="1"/>
          </p:cNvSpPr>
          <p:nvPr>
            <p:ph idx="1"/>
          </p:nvPr>
        </p:nvSpPr>
        <p:spPr>
          <a:xfrm>
            <a:off x="0" y="1340768"/>
            <a:ext cx="8172400" cy="5517232"/>
          </a:xfrm>
        </p:spPr>
        <p:txBody>
          <a:bodyPr>
            <a:noAutofit/>
          </a:bodyPr>
          <a:lstStyle/>
          <a:p>
            <a:r>
              <a:rPr lang="en-US" sz="3200" dirty="0"/>
              <a:t>The US Supreme Court established these requirements as key procedural </a:t>
            </a:r>
            <a:r>
              <a:rPr lang="en-US" sz="3200" dirty="0" smtClean="0"/>
              <a:t>safeguards</a:t>
            </a:r>
          </a:p>
          <a:p>
            <a:r>
              <a:rPr lang="en-US" sz="3200" dirty="0" smtClean="0"/>
              <a:t>These </a:t>
            </a:r>
            <a:r>
              <a:rPr lang="en-US" sz="3200" dirty="0"/>
              <a:t>requirements protect the defendants privilege against self-incrimination as provided by the Fifth Amendment and also safeguard the defendant’s Sixth Amendment right to counsel (Gardner &amp; Anderson, 2016</a:t>
            </a:r>
            <a:r>
              <a:rPr lang="en-US" sz="3200" dirty="0" smtClean="0"/>
              <a:t>)</a:t>
            </a:r>
          </a:p>
          <a:p>
            <a:r>
              <a:rPr lang="en-US" sz="3200" dirty="0"/>
              <a:t>In line with this requirements, the interrogating officer has the responsibility to inform the defendant of his right to silence </a:t>
            </a:r>
            <a:endParaRPr lang="en-GB" sz="3200" dirty="0"/>
          </a:p>
        </p:txBody>
      </p:sp>
    </p:spTree>
    <p:extLst>
      <p:ext uri="{BB962C8B-B14F-4D97-AF65-F5344CB8AC3E}">
        <p14:creationId xmlns:p14="http://schemas.microsoft.com/office/powerpoint/2010/main" val="112387879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44408" cy="1268760"/>
          </a:xfrm>
        </p:spPr>
        <p:txBody>
          <a:bodyPr>
            <a:noAutofit/>
          </a:bodyPr>
          <a:lstStyle/>
          <a:p>
            <a:r>
              <a:rPr lang="en-US" sz="4400" dirty="0"/>
              <a:t>The Miranda Requirements </a:t>
            </a:r>
            <a:endParaRPr lang="en-GB" sz="4400" dirty="0"/>
          </a:p>
        </p:txBody>
      </p:sp>
      <p:sp>
        <p:nvSpPr>
          <p:cNvPr id="3" name="Content Placeholder 2"/>
          <p:cNvSpPr>
            <a:spLocks noGrp="1"/>
          </p:cNvSpPr>
          <p:nvPr>
            <p:ph idx="1"/>
          </p:nvPr>
        </p:nvSpPr>
        <p:spPr>
          <a:xfrm>
            <a:off x="0" y="1268760"/>
            <a:ext cx="8172400" cy="5589240"/>
          </a:xfrm>
        </p:spPr>
        <p:txBody>
          <a:bodyPr>
            <a:normAutofit lnSpcReduction="10000"/>
          </a:bodyPr>
          <a:lstStyle/>
          <a:p>
            <a:r>
              <a:rPr lang="en-US" sz="3200" dirty="0"/>
              <a:t>P</a:t>
            </a:r>
            <a:r>
              <a:rPr lang="en-US" sz="3200" dirty="0" smtClean="0"/>
              <a:t>rovided </a:t>
            </a:r>
            <a:r>
              <a:rPr lang="en-US" sz="3200" dirty="0"/>
              <a:t>the defendant or witness has knowledge of his right to an </a:t>
            </a:r>
            <a:r>
              <a:rPr lang="en-US" sz="3200" dirty="0" smtClean="0"/>
              <a:t>attorney</a:t>
            </a:r>
          </a:p>
          <a:p>
            <a:r>
              <a:rPr lang="en-US" sz="3200" dirty="0"/>
              <a:t>T</a:t>
            </a:r>
            <a:r>
              <a:rPr lang="en-US" sz="3200" dirty="0" smtClean="0"/>
              <a:t>he </a:t>
            </a:r>
            <a:r>
              <a:rPr lang="en-US" sz="3200" dirty="0"/>
              <a:t>interrogation can continue in the absence of an </a:t>
            </a:r>
            <a:r>
              <a:rPr lang="en-US" sz="3200" dirty="0" smtClean="0"/>
              <a:t>attorney</a:t>
            </a:r>
          </a:p>
          <a:p>
            <a:r>
              <a:rPr lang="en-US" sz="3200" dirty="0" smtClean="0"/>
              <a:t>The </a:t>
            </a:r>
            <a:r>
              <a:rPr lang="en-US" sz="3200" dirty="0"/>
              <a:t>interrogation may, however, not proceed in the absence of the defense attorney or the defendants’ choice to waive their right to an attorney during custodial interrogations and in situations where a defendant is formally being charged for a crime (Gardner &amp; Anderson, 2016</a:t>
            </a:r>
            <a:r>
              <a:rPr lang="en-US" sz="3200" dirty="0" smtClean="0"/>
              <a:t>)</a:t>
            </a:r>
            <a:endParaRPr lang="en-GB" sz="3200" dirty="0"/>
          </a:p>
        </p:txBody>
      </p:sp>
    </p:spTree>
    <p:extLst>
      <p:ext uri="{BB962C8B-B14F-4D97-AF65-F5344CB8AC3E}">
        <p14:creationId xmlns:p14="http://schemas.microsoft.com/office/powerpoint/2010/main" val="4233629388"/>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172400" cy="1143000"/>
          </a:xfrm>
        </p:spPr>
        <p:txBody>
          <a:bodyPr>
            <a:noAutofit/>
          </a:bodyPr>
          <a:lstStyle/>
          <a:p>
            <a:r>
              <a:rPr lang="en-US" sz="4400" dirty="0"/>
              <a:t>The Miranda Requirements </a:t>
            </a:r>
            <a:endParaRPr lang="en-GB" sz="4400" dirty="0"/>
          </a:p>
        </p:txBody>
      </p:sp>
      <p:sp>
        <p:nvSpPr>
          <p:cNvPr id="3" name="Content Placeholder 2"/>
          <p:cNvSpPr>
            <a:spLocks noGrp="1"/>
          </p:cNvSpPr>
          <p:nvPr>
            <p:ph idx="1"/>
          </p:nvPr>
        </p:nvSpPr>
        <p:spPr>
          <a:xfrm>
            <a:off x="0" y="1124744"/>
            <a:ext cx="8244408" cy="5733256"/>
          </a:xfrm>
        </p:spPr>
        <p:txBody>
          <a:bodyPr>
            <a:normAutofit fontScale="92500" lnSpcReduction="20000"/>
          </a:bodyPr>
          <a:lstStyle/>
          <a:p>
            <a:r>
              <a:rPr lang="en-US" sz="3500" dirty="0" smtClean="0"/>
              <a:t>The </a:t>
            </a:r>
            <a:r>
              <a:rPr lang="en-US" sz="3500" dirty="0"/>
              <a:t>interrogation the officer has to respect this right </a:t>
            </a:r>
            <a:r>
              <a:rPr lang="en-US" sz="3500" dirty="0" smtClean="0"/>
              <a:t>too</a:t>
            </a:r>
          </a:p>
          <a:p>
            <a:r>
              <a:rPr lang="en-US" sz="3500" dirty="0"/>
              <a:t>In line with one’s right to an attorney, all individuals in custody have the right to make necessary phone calls to secure attorneys for </a:t>
            </a:r>
            <a:r>
              <a:rPr lang="en-US" sz="3500" dirty="0" smtClean="0"/>
              <a:t>themselves</a:t>
            </a:r>
          </a:p>
          <a:p>
            <a:r>
              <a:rPr lang="en-US" sz="3500" dirty="0" smtClean="0"/>
              <a:t> </a:t>
            </a:r>
            <a:r>
              <a:rPr lang="en-US" sz="3500" dirty="0"/>
              <a:t>Once a criminal case commences, one has the right to an attorney even before a formal prosecution </a:t>
            </a:r>
            <a:r>
              <a:rPr lang="en-US" sz="3500" dirty="0" smtClean="0"/>
              <a:t>starts</a:t>
            </a:r>
          </a:p>
          <a:p>
            <a:r>
              <a:rPr lang="en-US" sz="3500" dirty="0"/>
              <a:t>T</a:t>
            </a:r>
            <a:r>
              <a:rPr lang="en-US" sz="3500" dirty="0" smtClean="0"/>
              <a:t>he </a:t>
            </a:r>
            <a:r>
              <a:rPr lang="en-US" sz="3500" dirty="0"/>
              <a:t>Messiah limitation stops the police from continuing to question a defendant after they have invoked their sixth amendment right to an </a:t>
            </a:r>
            <a:r>
              <a:rPr lang="en-US" sz="3500" dirty="0" smtClean="0"/>
              <a:t>attorney</a:t>
            </a:r>
            <a:endParaRPr lang="en-GB" sz="3500" dirty="0"/>
          </a:p>
          <a:p>
            <a:endParaRPr lang="en-GB" dirty="0"/>
          </a:p>
        </p:txBody>
      </p:sp>
    </p:spTree>
    <p:extLst>
      <p:ext uri="{BB962C8B-B14F-4D97-AF65-F5344CB8AC3E}">
        <p14:creationId xmlns:p14="http://schemas.microsoft.com/office/powerpoint/2010/main" val="2103637362"/>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400" dirty="0"/>
              <a:t>Inevitable </a:t>
            </a:r>
            <a:r>
              <a:rPr lang="en-US" sz="4400" dirty="0" smtClean="0"/>
              <a:t>Discovery</a:t>
            </a:r>
            <a:endParaRPr lang="en-GB" sz="4400" dirty="0"/>
          </a:p>
        </p:txBody>
      </p:sp>
      <p:sp>
        <p:nvSpPr>
          <p:cNvPr id="3" name="Content Placeholder 2"/>
          <p:cNvSpPr>
            <a:spLocks noGrp="1"/>
          </p:cNvSpPr>
          <p:nvPr>
            <p:ph idx="1"/>
          </p:nvPr>
        </p:nvSpPr>
        <p:spPr>
          <a:xfrm>
            <a:off x="0" y="1196752"/>
            <a:ext cx="8172400" cy="5661248"/>
          </a:xfrm>
        </p:spPr>
        <p:txBody>
          <a:bodyPr>
            <a:normAutofit/>
          </a:bodyPr>
          <a:lstStyle/>
          <a:p>
            <a:r>
              <a:rPr lang="en-US" sz="3600" dirty="0"/>
              <a:t>In line with the Miranda requirements and the due process clause of the fourth and fourteenth </a:t>
            </a:r>
            <a:r>
              <a:rPr lang="en-US" sz="3600" dirty="0" smtClean="0"/>
              <a:t>amendments</a:t>
            </a:r>
          </a:p>
          <a:p>
            <a:r>
              <a:rPr lang="en-US" sz="3600" dirty="0" smtClean="0"/>
              <a:t> One’s </a:t>
            </a:r>
            <a:r>
              <a:rPr lang="en-US" sz="3600" dirty="0"/>
              <a:t>confessions or statements may not be admissible in a court of law if the interrogation process violated the rights of the defendant (Gardner &amp; Anderson, 2016</a:t>
            </a:r>
            <a:r>
              <a:rPr lang="en-US" sz="3600" dirty="0" smtClean="0"/>
              <a:t>)</a:t>
            </a:r>
            <a:endParaRPr lang="en-GB" sz="3600" dirty="0"/>
          </a:p>
        </p:txBody>
      </p:sp>
    </p:spTree>
    <p:extLst>
      <p:ext uri="{BB962C8B-B14F-4D97-AF65-F5344CB8AC3E}">
        <p14:creationId xmlns:p14="http://schemas.microsoft.com/office/powerpoint/2010/main" val="103322416"/>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4400" dirty="0"/>
              <a:t>Inevitable </a:t>
            </a:r>
            <a:r>
              <a:rPr lang="en-US" sz="4400" dirty="0" smtClean="0"/>
              <a:t>Discovery</a:t>
            </a:r>
            <a:endParaRPr lang="en-GB" sz="4400" dirty="0"/>
          </a:p>
        </p:txBody>
      </p:sp>
      <p:sp>
        <p:nvSpPr>
          <p:cNvPr id="3" name="Content Placeholder 2"/>
          <p:cNvSpPr>
            <a:spLocks noGrp="1"/>
          </p:cNvSpPr>
          <p:nvPr>
            <p:ph idx="1"/>
          </p:nvPr>
        </p:nvSpPr>
        <p:spPr>
          <a:xfrm>
            <a:off x="0" y="1124744"/>
            <a:ext cx="8100392" cy="5733256"/>
          </a:xfrm>
        </p:spPr>
        <p:txBody>
          <a:bodyPr>
            <a:normAutofit/>
          </a:bodyPr>
          <a:lstStyle/>
          <a:p>
            <a:r>
              <a:rPr lang="en-US" sz="3600" dirty="0"/>
              <a:t>T</a:t>
            </a:r>
            <a:r>
              <a:rPr lang="en-US" sz="3600" dirty="0" smtClean="0"/>
              <a:t>he </a:t>
            </a:r>
            <a:r>
              <a:rPr lang="en-US" sz="3600" dirty="0"/>
              <a:t>evidence gathered by a rather unlawful interrogation process can still be admissible in the trial chamber if the preponderance of evidence suggests that the investigators would have unearthed the same evidence by an alternative means that does not breach the rights of the defendant (Lewis, </a:t>
            </a:r>
            <a:r>
              <a:rPr lang="en-US" sz="3600" dirty="0" smtClean="0"/>
              <a:t>2016</a:t>
            </a:r>
            <a:r>
              <a:rPr lang="en-US" sz="3600" dirty="0"/>
              <a:t>)</a:t>
            </a:r>
            <a:endParaRPr lang="en-GB" sz="3600" dirty="0"/>
          </a:p>
        </p:txBody>
      </p:sp>
    </p:spTree>
    <p:extLst>
      <p:ext uri="{BB962C8B-B14F-4D97-AF65-F5344CB8AC3E}">
        <p14:creationId xmlns:p14="http://schemas.microsoft.com/office/powerpoint/2010/main" val="3438481249"/>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44" y="0"/>
            <a:ext cx="9117255" cy="1143000"/>
          </a:xfrm>
        </p:spPr>
        <p:txBody>
          <a:bodyPr>
            <a:normAutofit/>
          </a:bodyPr>
          <a:lstStyle/>
          <a:p>
            <a:r>
              <a:rPr lang="en-US" sz="4400" dirty="0"/>
              <a:t>The </a:t>
            </a:r>
            <a:r>
              <a:rPr lang="en-US" sz="4400" dirty="0" err="1"/>
              <a:t>Brutton</a:t>
            </a:r>
            <a:r>
              <a:rPr lang="en-US" sz="4400" dirty="0"/>
              <a:t> </a:t>
            </a:r>
            <a:r>
              <a:rPr lang="en-US" sz="4400" dirty="0" smtClean="0"/>
              <a:t>Rule</a:t>
            </a:r>
            <a:endParaRPr lang="en-GB" sz="4400" dirty="0"/>
          </a:p>
        </p:txBody>
      </p:sp>
      <p:sp>
        <p:nvSpPr>
          <p:cNvPr id="3" name="Content Placeholder 2"/>
          <p:cNvSpPr>
            <a:spLocks noGrp="1"/>
          </p:cNvSpPr>
          <p:nvPr>
            <p:ph idx="1"/>
          </p:nvPr>
        </p:nvSpPr>
        <p:spPr>
          <a:xfrm>
            <a:off x="0" y="1196752"/>
            <a:ext cx="8172400" cy="5661248"/>
          </a:xfrm>
        </p:spPr>
        <p:txBody>
          <a:bodyPr>
            <a:noAutofit/>
          </a:bodyPr>
          <a:lstStyle/>
          <a:p>
            <a:r>
              <a:rPr lang="en-US" sz="3200" dirty="0"/>
              <a:t>This rule is meant to protect defendants against incriminating statements made by their </a:t>
            </a:r>
            <a:r>
              <a:rPr lang="en-US" sz="3200" dirty="0" smtClean="0"/>
              <a:t>codefendants</a:t>
            </a:r>
          </a:p>
          <a:p>
            <a:r>
              <a:rPr lang="en-US" sz="3200" dirty="0" smtClean="0"/>
              <a:t>The </a:t>
            </a:r>
            <a:r>
              <a:rPr lang="en-US" sz="3200" dirty="0"/>
              <a:t>US law holds that if one defendant makes a facially incriminating statement regarding another defendant by name, then this confession can be useful in incriminating the second </a:t>
            </a:r>
            <a:r>
              <a:rPr lang="en-US" sz="3200" dirty="0" smtClean="0"/>
              <a:t>defendant</a:t>
            </a:r>
          </a:p>
        </p:txBody>
      </p:sp>
    </p:spTree>
    <p:extLst>
      <p:ext uri="{BB962C8B-B14F-4D97-AF65-F5344CB8AC3E}">
        <p14:creationId xmlns:p14="http://schemas.microsoft.com/office/powerpoint/2010/main" val="3789015307"/>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44" y="0"/>
            <a:ext cx="9117255" cy="1143000"/>
          </a:xfrm>
        </p:spPr>
        <p:txBody>
          <a:bodyPr>
            <a:normAutofit/>
          </a:bodyPr>
          <a:lstStyle/>
          <a:p>
            <a:r>
              <a:rPr lang="en-US" sz="4400" dirty="0"/>
              <a:t>The </a:t>
            </a:r>
            <a:r>
              <a:rPr lang="en-US" sz="4400" dirty="0" err="1"/>
              <a:t>Brutton</a:t>
            </a:r>
            <a:r>
              <a:rPr lang="en-US" sz="4400" dirty="0"/>
              <a:t> </a:t>
            </a:r>
            <a:r>
              <a:rPr lang="en-US" sz="4400" dirty="0" smtClean="0"/>
              <a:t>Rule</a:t>
            </a:r>
            <a:endParaRPr lang="en-GB" sz="4400" dirty="0"/>
          </a:p>
        </p:txBody>
      </p:sp>
      <p:sp>
        <p:nvSpPr>
          <p:cNvPr id="3" name="Content Placeholder 2"/>
          <p:cNvSpPr>
            <a:spLocks noGrp="1"/>
          </p:cNvSpPr>
          <p:nvPr>
            <p:ph idx="1"/>
          </p:nvPr>
        </p:nvSpPr>
        <p:spPr>
          <a:xfrm>
            <a:off x="0" y="1124744"/>
            <a:ext cx="8172400" cy="5733256"/>
          </a:xfrm>
        </p:spPr>
        <p:txBody>
          <a:bodyPr>
            <a:normAutofit/>
          </a:bodyPr>
          <a:lstStyle/>
          <a:p>
            <a:r>
              <a:rPr lang="en-US" sz="3200" dirty="0"/>
              <a:t>The </a:t>
            </a:r>
            <a:r>
              <a:rPr lang="en-US" sz="3200" dirty="0" err="1"/>
              <a:t>Brutton</a:t>
            </a:r>
            <a:r>
              <a:rPr lang="en-US" sz="3200" dirty="0"/>
              <a:t> rule requires the second defendant to have a chance to cross-examine the incriminating confession given by the first defendant before these confession can be used as evidence against the second defendant (Gardner &amp; Anderson, 2016)</a:t>
            </a:r>
            <a:endParaRPr lang="en-GB" sz="3200" dirty="0"/>
          </a:p>
          <a:p>
            <a:r>
              <a:rPr lang="en-US" sz="3200" dirty="0"/>
              <a:t>the defendant with a confession to make is often offered the chance to become a state victim to incriminate the other defendants in exchange for a lesser </a:t>
            </a:r>
            <a:r>
              <a:rPr lang="en-US" sz="3200" dirty="0" smtClean="0"/>
              <a:t>charge</a:t>
            </a:r>
            <a:endParaRPr lang="en-GB" sz="3200" dirty="0"/>
          </a:p>
        </p:txBody>
      </p:sp>
    </p:spTree>
    <p:extLst>
      <p:ext uri="{BB962C8B-B14F-4D97-AF65-F5344CB8AC3E}">
        <p14:creationId xmlns:p14="http://schemas.microsoft.com/office/powerpoint/2010/main" val="287932795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45" y="0"/>
            <a:ext cx="8145656" cy="1196752"/>
          </a:xfrm>
        </p:spPr>
        <p:txBody>
          <a:bodyPr>
            <a:noAutofit/>
          </a:bodyPr>
          <a:lstStyle/>
          <a:p>
            <a:r>
              <a:rPr lang="en-US" sz="4400" dirty="0"/>
              <a:t>Polygraph Tests and Voice Stress </a:t>
            </a:r>
            <a:r>
              <a:rPr lang="en-US" sz="4400" dirty="0" smtClean="0"/>
              <a:t>Analyzers</a:t>
            </a:r>
            <a:endParaRPr lang="en-GB" sz="4400" dirty="0"/>
          </a:p>
        </p:txBody>
      </p:sp>
      <p:sp>
        <p:nvSpPr>
          <p:cNvPr id="3" name="Content Placeholder 2"/>
          <p:cNvSpPr>
            <a:spLocks noGrp="1"/>
          </p:cNvSpPr>
          <p:nvPr>
            <p:ph idx="1"/>
          </p:nvPr>
        </p:nvSpPr>
        <p:spPr>
          <a:xfrm>
            <a:off x="0" y="1124744"/>
            <a:ext cx="8244408" cy="5733256"/>
          </a:xfrm>
        </p:spPr>
        <p:txBody>
          <a:bodyPr>
            <a:normAutofit/>
          </a:bodyPr>
          <a:lstStyle/>
          <a:p>
            <a:r>
              <a:rPr lang="en-US" sz="3600" dirty="0"/>
              <a:t>While these technologies are important in the collection of evidence in criminal cases, they are not useful with </a:t>
            </a:r>
            <a:r>
              <a:rPr lang="en-US" sz="3600" dirty="0" smtClean="0"/>
              <a:t>confessions</a:t>
            </a:r>
          </a:p>
          <a:p>
            <a:r>
              <a:rPr lang="en-US" sz="3600" dirty="0" smtClean="0"/>
              <a:t>For </a:t>
            </a:r>
            <a:r>
              <a:rPr lang="en-US" sz="3600" dirty="0"/>
              <a:t>instance, ordering a defendant to take a voice stress analysis or a lie detecting polygraph test equals violating their privilege against self-incrimination (Gardner &amp; Anderson, 2016</a:t>
            </a:r>
            <a:r>
              <a:rPr lang="en-US" sz="3600" dirty="0" smtClean="0"/>
              <a:t>)</a:t>
            </a:r>
            <a:endParaRPr lang="en-GB" sz="3600" dirty="0"/>
          </a:p>
        </p:txBody>
      </p:sp>
    </p:spTree>
    <p:extLst>
      <p:ext uri="{BB962C8B-B14F-4D97-AF65-F5344CB8AC3E}">
        <p14:creationId xmlns:p14="http://schemas.microsoft.com/office/powerpoint/2010/main" val="3884230364"/>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01" y="0"/>
            <a:ext cx="8163800" cy="1268760"/>
          </a:xfrm>
        </p:spPr>
        <p:txBody>
          <a:bodyPr>
            <a:noAutofit/>
          </a:bodyPr>
          <a:lstStyle/>
          <a:p>
            <a:r>
              <a:rPr lang="en-US" sz="4400" dirty="0"/>
              <a:t>Polygraph Tests and Voice Stress Analyzers</a:t>
            </a:r>
            <a:endParaRPr lang="en-GB" sz="4400" dirty="0"/>
          </a:p>
        </p:txBody>
      </p:sp>
      <p:sp>
        <p:nvSpPr>
          <p:cNvPr id="3" name="Content Placeholder 2"/>
          <p:cNvSpPr>
            <a:spLocks noGrp="1"/>
          </p:cNvSpPr>
          <p:nvPr>
            <p:ph idx="1"/>
          </p:nvPr>
        </p:nvSpPr>
        <p:spPr>
          <a:xfrm>
            <a:off x="0" y="1196752"/>
            <a:ext cx="8172400" cy="5661248"/>
          </a:xfrm>
        </p:spPr>
        <p:txBody>
          <a:bodyPr>
            <a:normAutofit/>
          </a:bodyPr>
          <a:lstStyle/>
          <a:p>
            <a:r>
              <a:rPr lang="en-US" sz="3600" dirty="0"/>
              <a:t>In essence, positive test results will convict the person hence creating a situation where the defendant would have incriminated </a:t>
            </a:r>
            <a:r>
              <a:rPr lang="en-US" sz="3600" dirty="0" smtClean="0"/>
              <a:t>themselves</a:t>
            </a:r>
          </a:p>
          <a:p>
            <a:r>
              <a:rPr lang="en-US" sz="3600" dirty="0" smtClean="0"/>
              <a:t>On </a:t>
            </a:r>
            <a:r>
              <a:rPr lang="en-US" sz="3600" dirty="0"/>
              <a:t>the other side, a convict does not also have the right to take a voice analysis or a lie detection test to prove their </a:t>
            </a:r>
            <a:r>
              <a:rPr lang="en-US" sz="3600" dirty="0" smtClean="0"/>
              <a:t>innocence</a:t>
            </a:r>
            <a:endParaRPr lang="en-GB" sz="3600" dirty="0"/>
          </a:p>
        </p:txBody>
      </p:sp>
    </p:spTree>
    <p:extLst>
      <p:ext uri="{BB962C8B-B14F-4D97-AF65-F5344CB8AC3E}">
        <p14:creationId xmlns:p14="http://schemas.microsoft.com/office/powerpoint/2010/main" val="371766239"/>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GB" dirty="0" smtClean="0"/>
              <a:t>References </a:t>
            </a:r>
            <a:endParaRPr lang="en-GB" dirty="0"/>
          </a:p>
        </p:txBody>
      </p:sp>
      <p:sp>
        <p:nvSpPr>
          <p:cNvPr id="3" name="Content Placeholder 2"/>
          <p:cNvSpPr>
            <a:spLocks noGrp="1"/>
          </p:cNvSpPr>
          <p:nvPr>
            <p:ph idx="1"/>
          </p:nvPr>
        </p:nvSpPr>
        <p:spPr>
          <a:xfrm>
            <a:off x="0" y="1196752"/>
            <a:ext cx="8244408" cy="5661248"/>
          </a:xfrm>
        </p:spPr>
        <p:txBody>
          <a:bodyPr>
            <a:normAutofit/>
          </a:bodyPr>
          <a:lstStyle/>
          <a:p>
            <a:r>
              <a:rPr lang="en-US" sz="2800" dirty="0"/>
              <a:t>Gardner, T. J., &amp; Anderson, T. M. (2016). </a:t>
            </a:r>
            <a:r>
              <a:rPr lang="en-US" sz="2800" i="1" dirty="0"/>
              <a:t>Criminal evidence: Principles and cases. </a:t>
            </a:r>
            <a:r>
              <a:rPr lang="en-US" sz="2800" dirty="0"/>
              <a:t>Boston, MA, USA : </a:t>
            </a:r>
            <a:r>
              <a:rPr lang="en-US" sz="2800" dirty="0" err="1"/>
              <a:t>Cengage</a:t>
            </a:r>
            <a:r>
              <a:rPr lang="en-US" sz="2800" dirty="0"/>
              <a:t> Learning</a:t>
            </a:r>
            <a:endParaRPr lang="en-GB" sz="2800" dirty="0"/>
          </a:p>
          <a:p>
            <a:r>
              <a:rPr lang="en-US" sz="2800" dirty="0"/>
              <a:t>Johnson, J. D. (2004). State v. </a:t>
            </a:r>
            <a:r>
              <a:rPr lang="en-US" sz="2800" dirty="0" err="1"/>
              <a:t>Reesman</a:t>
            </a:r>
            <a:r>
              <a:rPr lang="en-US" sz="2800" dirty="0"/>
              <a:t>: Totality of the Circumstances or a Recipe for Mulligan Stew. </a:t>
            </a:r>
            <a:r>
              <a:rPr lang="en-US" sz="2800" i="1" dirty="0"/>
              <a:t>Mont. L. Rev.</a:t>
            </a:r>
            <a:r>
              <a:rPr lang="en-US" sz="2800" dirty="0"/>
              <a:t>, </a:t>
            </a:r>
            <a:r>
              <a:rPr lang="en-US" sz="2800" i="1" dirty="0"/>
              <a:t>65</a:t>
            </a:r>
            <a:r>
              <a:rPr lang="en-US" sz="2800" dirty="0"/>
              <a:t>, 159.</a:t>
            </a:r>
            <a:endParaRPr lang="en-GB" sz="2800" dirty="0"/>
          </a:p>
          <a:p>
            <a:r>
              <a:rPr lang="en-US" sz="2800" dirty="0"/>
              <a:t>Lewis, R. R. (2016). A Common Sense Understanding of Inevitable Discovery: Why Nix v. Williams Does Not Require Active Pursuit in the Application of the Inevitable Discovery Doctrine. </a:t>
            </a:r>
            <a:r>
              <a:rPr lang="en-US" sz="2800" i="1" dirty="0"/>
              <a:t>Miss. LJ</a:t>
            </a:r>
            <a:r>
              <a:rPr lang="en-US" sz="2800" dirty="0"/>
              <a:t>, </a:t>
            </a:r>
            <a:r>
              <a:rPr lang="en-US" sz="2800" i="1" dirty="0"/>
              <a:t>85</a:t>
            </a:r>
            <a:r>
              <a:rPr lang="en-US" sz="2800" dirty="0"/>
              <a:t>, 1691. </a:t>
            </a:r>
            <a:r>
              <a:rPr lang="en-US" sz="2800" u="sng" dirty="0">
                <a:hlinkClick r:id="rId2"/>
              </a:rPr>
              <a:t>http://dx.doi.org/10.2139/ssrn.2715196 </a:t>
            </a:r>
            <a:endParaRPr lang="en-GB" sz="2800" dirty="0"/>
          </a:p>
        </p:txBody>
      </p:sp>
    </p:spTree>
    <p:extLst>
      <p:ext uri="{BB962C8B-B14F-4D97-AF65-F5344CB8AC3E}">
        <p14:creationId xmlns:p14="http://schemas.microsoft.com/office/powerpoint/2010/main" val="1672963515"/>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100392" cy="1143000"/>
          </a:xfrm>
        </p:spPr>
        <p:txBody>
          <a:bodyPr/>
          <a:lstStyle/>
          <a:p>
            <a:r>
              <a:rPr lang="en-GB" sz="4400" dirty="0" smtClean="0"/>
              <a:t>REFERENCES</a:t>
            </a:r>
            <a:r>
              <a:rPr lang="en-GB" dirty="0" smtClean="0"/>
              <a:t> </a:t>
            </a:r>
            <a:endParaRPr lang="en-GB" dirty="0"/>
          </a:p>
        </p:txBody>
      </p:sp>
      <p:sp>
        <p:nvSpPr>
          <p:cNvPr id="3" name="Content Placeholder 2"/>
          <p:cNvSpPr>
            <a:spLocks noGrp="1"/>
          </p:cNvSpPr>
          <p:nvPr>
            <p:ph idx="1"/>
          </p:nvPr>
        </p:nvSpPr>
        <p:spPr>
          <a:xfrm>
            <a:off x="0" y="1124744"/>
            <a:ext cx="8100392" cy="5733256"/>
          </a:xfrm>
        </p:spPr>
        <p:txBody>
          <a:bodyPr>
            <a:noAutofit/>
          </a:bodyPr>
          <a:lstStyle/>
          <a:p>
            <a:r>
              <a:rPr lang="en-US" sz="2800" dirty="0" smtClean="0"/>
              <a:t> </a:t>
            </a:r>
            <a:r>
              <a:rPr lang="en-US" sz="3200" dirty="0" err="1" smtClean="0"/>
              <a:t>Maoz</a:t>
            </a:r>
            <a:r>
              <a:rPr lang="en-US" sz="3200" dirty="0"/>
              <a:t>, A. (2011). Empty Promises: Miranda Warnings in Noncustodial Interrogations. </a:t>
            </a:r>
            <a:r>
              <a:rPr lang="en-US" sz="3200" i="1" dirty="0"/>
              <a:t>Mich. L. Rev.</a:t>
            </a:r>
            <a:r>
              <a:rPr lang="en-US" sz="3200" dirty="0"/>
              <a:t>, </a:t>
            </a:r>
            <a:r>
              <a:rPr lang="en-US" sz="3200" i="1" dirty="0"/>
              <a:t>110</a:t>
            </a:r>
            <a:r>
              <a:rPr lang="en-US" sz="3200" dirty="0"/>
              <a:t>, </a:t>
            </a:r>
            <a:r>
              <a:rPr lang="en-US" sz="3200" dirty="0" smtClean="0"/>
              <a:t>1309.</a:t>
            </a:r>
            <a:endParaRPr lang="en-GB" sz="3200" dirty="0" smtClean="0"/>
          </a:p>
          <a:p>
            <a:r>
              <a:rPr lang="en-US" sz="3200" dirty="0" smtClean="0">
                <a:ea typeface="Times New Roman"/>
                <a:cs typeface="Times New Roman"/>
              </a:rPr>
              <a:t>Marcus</a:t>
            </a:r>
            <a:r>
              <a:rPr lang="en-US" sz="3200" dirty="0">
                <a:ea typeface="Times New Roman"/>
                <a:cs typeface="Times New Roman"/>
              </a:rPr>
              <a:t>, P. (2005). It's not just about Miranda: Determining the voluntariness of confessions in criminal prosecutions. </a:t>
            </a:r>
            <a:r>
              <a:rPr lang="en-US" sz="3200" i="1" dirty="0">
                <a:ea typeface="Times New Roman"/>
                <a:cs typeface="Times New Roman"/>
              </a:rPr>
              <a:t>Val. UL Rev.</a:t>
            </a:r>
            <a:r>
              <a:rPr lang="en-US" sz="3200" dirty="0">
                <a:ea typeface="Times New Roman"/>
                <a:cs typeface="Times New Roman"/>
              </a:rPr>
              <a:t>, </a:t>
            </a:r>
            <a:r>
              <a:rPr lang="en-US" sz="3200" i="1" dirty="0">
                <a:ea typeface="Times New Roman"/>
                <a:cs typeface="Times New Roman"/>
              </a:rPr>
              <a:t>40</a:t>
            </a:r>
            <a:r>
              <a:rPr lang="en-US" sz="3200" dirty="0">
                <a:ea typeface="Times New Roman"/>
                <a:cs typeface="Times New Roman"/>
              </a:rPr>
              <a:t>, </a:t>
            </a:r>
            <a:r>
              <a:rPr lang="en-US" sz="3200" dirty="0" smtClean="0">
                <a:ea typeface="Times New Roman"/>
                <a:cs typeface="Times New Roman"/>
              </a:rPr>
              <a:t>601.</a:t>
            </a:r>
            <a:endParaRPr lang="en-GB" sz="3200" dirty="0">
              <a:ea typeface="Times New Roman"/>
              <a:cs typeface="Times New Roman"/>
            </a:endParaRPr>
          </a:p>
          <a:p>
            <a:r>
              <a:rPr lang="en-US" sz="3200" dirty="0" err="1" smtClean="0">
                <a:ea typeface="Calibri"/>
                <a:cs typeface="Times New Roman"/>
              </a:rPr>
              <a:t>Najdowski</a:t>
            </a:r>
            <a:r>
              <a:rPr lang="en-US" sz="3200" dirty="0">
                <a:ea typeface="Calibri"/>
                <a:cs typeface="Times New Roman"/>
              </a:rPr>
              <a:t>, C. J., &amp; </a:t>
            </a:r>
            <a:r>
              <a:rPr lang="en-US" sz="3200" dirty="0" err="1">
                <a:ea typeface="Calibri"/>
                <a:cs typeface="Times New Roman"/>
              </a:rPr>
              <a:t>Bonventre</a:t>
            </a:r>
            <a:r>
              <a:rPr lang="en-US" sz="3200" dirty="0">
                <a:ea typeface="Calibri"/>
                <a:cs typeface="Times New Roman"/>
              </a:rPr>
              <a:t>, C. L. (2014). Deception in the Interrogation room. </a:t>
            </a:r>
            <a:r>
              <a:rPr lang="en-US" sz="3200" i="1" dirty="0">
                <a:ea typeface="Calibri"/>
                <a:cs typeface="Times New Roman"/>
              </a:rPr>
              <a:t>Judicial Notebook, 45</a:t>
            </a:r>
            <a:r>
              <a:rPr lang="en-US" sz="3200" dirty="0">
                <a:ea typeface="Calibri"/>
                <a:cs typeface="Times New Roman"/>
              </a:rPr>
              <a:t>(4), 26. </a:t>
            </a:r>
            <a:endParaRPr lang="en-GB" sz="3200" dirty="0">
              <a:ea typeface="Calibri"/>
              <a:cs typeface="Times New Roman"/>
            </a:endParaRPr>
          </a:p>
        </p:txBody>
      </p:sp>
    </p:spTree>
    <p:extLst>
      <p:ext uri="{BB962C8B-B14F-4D97-AF65-F5344CB8AC3E}">
        <p14:creationId xmlns:p14="http://schemas.microsoft.com/office/powerpoint/2010/main" val="2326439159"/>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077"/>
            <a:ext cx="8172400" cy="1143000"/>
          </a:xfrm>
        </p:spPr>
        <p:txBody>
          <a:bodyPr>
            <a:normAutofit/>
          </a:bodyPr>
          <a:lstStyle/>
          <a:p>
            <a:r>
              <a:rPr lang="en-GB" sz="4400" dirty="0" smtClean="0"/>
              <a:t>REFERENCES </a:t>
            </a:r>
            <a:endParaRPr lang="en-GB" sz="4400" dirty="0"/>
          </a:p>
        </p:txBody>
      </p:sp>
      <p:sp>
        <p:nvSpPr>
          <p:cNvPr id="3" name="Content Placeholder 2"/>
          <p:cNvSpPr>
            <a:spLocks noGrp="1"/>
          </p:cNvSpPr>
          <p:nvPr>
            <p:ph idx="1"/>
          </p:nvPr>
        </p:nvSpPr>
        <p:spPr>
          <a:xfrm>
            <a:off x="0" y="1124744"/>
            <a:ext cx="8172400" cy="5616624"/>
          </a:xfrm>
        </p:spPr>
        <p:txBody>
          <a:bodyPr>
            <a:normAutofit/>
          </a:bodyPr>
          <a:lstStyle/>
          <a:p>
            <a:pPr marL="457200" indent="-457200">
              <a:spcAft>
                <a:spcPts val="0"/>
              </a:spcAft>
            </a:pPr>
            <a:r>
              <a:rPr lang="en-US" sz="3600" dirty="0">
                <a:ea typeface="Times New Roman"/>
                <a:cs typeface="Times New Roman"/>
              </a:rPr>
              <a:t>Primus, E. B. (2015). The future of confession law: Toward rules for the voluntariness test. </a:t>
            </a:r>
            <a:r>
              <a:rPr lang="en-US" sz="3600" i="1" dirty="0">
                <a:ea typeface="Times New Roman"/>
                <a:cs typeface="Times New Roman"/>
              </a:rPr>
              <a:t>Mich. L. Rev.</a:t>
            </a:r>
            <a:r>
              <a:rPr lang="en-US" sz="3600" dirty="0">
                <a:ea typeface="Times New Roman"/>
                <a:cs typeface="Times New Roman"/>
              </a:rPr>
              <a:t>, </a:t>
            </a:r>
            <a:r>
              <a:rPr lang="en-US" sz="3600" i="1" dirty="0">
                <a:ea typeface="Times New Roman"/>
                <a:cs typeface="Times New Roman"/>
              </a:rPr>
              <a:t>114</a:t>
            </a:r>
            <a:r>
              <a:rPr lang="en-US" sz="3600" dirty="0">
                <a:ea typeface="Times New Roman"/>
                <a:cs typeface="Times New Roman"/>
              </a:rPr>
              <a:t>, 1.</a:t>
            </a:r>
            <a:endParaRPr lang="en-GB" sz="3600" dirty="0">
              <a:ea typeface="Calibri"/>
              <a:cs typeface="Times New Roman"/>
            </a:endParaRPr>
          </a:p>
          <a:p>
            <a:pPr marL="457200" indent="-457200">
              <a:spcAft>
                <a:spcPts val="0"/>
              </a:spcAft>
            </a:pPr>
            <a:r>
              <a:rPr lang="en-US" sz="3600" dirty="0">
                <a:ea typeface="Times New Roman"/>
                <a:cs typeface="Times New Roman"/>
              </a:rPr>
              <a:t>Siegel, J. T. (2016). Confessions in an International Age: Re-</a:t>
            </a:r>
            <a:r>
              <a:rPr lang="en-US" sz="3600" dirty="0" err="1">
                <a:ea typeface="Times New Roman"/>
                <a:cs typeface="Times New Roman"/>
              </a:rPr>
              <a:t>Examing</a:t>
            </a:r>
            <a:r>
              <a:rPr lang="en-US" sz="3600" dirty="0">
                <a:ea typeface="Times New Roman"/>
                <a:cs typeface="Times New Roman"/>
              </a:rPr>
              <a:t> </a:t>
            </a:r>
            <a:r>
              <a:rPr lang="en-US" sz="3600" dirty="0" smtClean="0">
                <a:ea typeface="Times New Roman"/>
                <a:cs typeface="Times New Roman"/>
              </a:rPr>
              <a:t>Admissibility </a:t>
            </a:r>
            <a:r>
              <a:rPr lang="en-US" sz="3600" dirty="0">
                <a:ea typeface="Times New Roman"/>
                <a:cs typeface="Times New Roman"/>
              </a:rPr>
              <a:t>through the Lens of Foreign Interrogations. </a:t>
            </a:r>
            <a:r>
              <a:rPr lang="en-US" sz="3600" i="1" dirty="0">
                <a:ea typeface="Times New Roman"/>
                <a:cs typeface="Times New Roman"/>
              </a:rPr>
              <a:t>Mich. L. Rev.</a:t>
            </a:r>
            <a:r>
              <a:rPr lang="en-US" sz="3600" dirty="0">
                <a:ea typeface="Times New Roman"/>
                <a:cs typeface="Times New Roman"/>
              </a:rPr>
              <a:t>, </a:t>
            </a:r>
            <a:r>
              <a:rPr lang="en-US" sz="3600" i="1" dirty="0">
                <a:ea typeface="Times New Roman"/>
                <a:cs typeface="Times New Roman"/>
              </a:rPr>
              <a:t>115</a:t>
            </a:r>
            <a:r>
              <a:rPr lang="en-US" sz="3600" dirty="0">
                <a:ea typeface="Times New Roman"/>
                <a:cs typeface="Times New Roman"/>
              </a:rPr>
              <a:t>, 277</a:t>
            </a:r>
            <a:r>
              <a:rPr lang="en-US" sz="3600" dirty="0" smtClean="0">
                <a:ea typeface="Times New Roman"/>
                <a:cs typeface="Times New Roman"/>
              </a:rPr>
              <a:t>.</a:t>
            </a:r>
            <a:endParaRPr lang="en-GB" sz="3600" dirty="0">
              <a:ea typeface="Calibri"/>
              <a:cs typeface="Times New Roman"/>
            </a:endParaRPr>
          </a:p>
        </p:txBody>
      </p:sp>
    </p:spTree>
    <p:extLst>
      <p:ext uri="{BB962C8B-B14F-4D97-AF65-F5344CB8AC3E}">
        <p14:creationId xmlns:p14="http://schemas.microsoft.com/office/powerpoint/2010/main" val="144699239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Custom 1">
      <a:majorFont>
        <a:latin typeface="Times New Roman"/>
        <a:ea typeface=""/>
        <a:cs typeface=""/>
      </a:majorFont>
      <a:minorFont>
        <a:latin typeface="Times New Roman"/>
        <a:ea typeface=""/>
        <a:cs typeface=""/>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157</TotalTime>
  <Words>1716</Words>
  <Application>Microsoft Office PowerPoint</Application>
  <PresentationFormat>On-screen Show (4:3)</PresentationFormat>
  <Paragraphs>92</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Opulent</vt:lpstr>
      <vt:lpstr>Obtaining Statements and Confessions for Use as Evidence Name: University: </vt:lpstr>
      <vt:lpstr>Abstract </vt:lpstr>
      <vt:lpstr>ABSTRACT </vt:lpstr>
      <vt:lpstr>ABSTRACT</vt:lpstr>
      <vt:lpstr>introduction</vt:lpstr>
      <vt:lpstr>Introduction</vt:lpstr>
      <vt:lpstr>The Corpus Delicti  Rule</vt:lpstr>
      <vt:lpstr>The Corpus Delicti  Rule</vt:lpstr>
      <vt:lpstr>The Corpus Delicti  Rule</vt:lpstr>
      <vt:lpstr>Voluntariness of Confessions</vt:lpstr>
      <vt:lpstr>Voluntariness of Confessions</vt:lpstr>
      <vt:lpstr>Voluntariness of Confessions</vt:lpstr>
      <vt:lpstr>Totality-of-the-circumstances Test</vt:lpstr>
      <vt:lpstr>Totality-of-the-circumstances Test</vt:lpstr>
      <vt:lpstr>Totality-of-the-circumstances Test</vt:lpstr>
      <vt:lpstr>Totality-of-the-circumstances Test</vt:lpstr>
      <vt:lpstr>Totality-of-the-circumstances Test</vt:lpstr>
      <vt:lpstr>The Miranda Requirements </vt:lpstr>
      <vt:lpstr>The Miranda Requirements </vt:lpstr>
      <vt:lpstr>The Miranda Requirements </vt:lpstr>
      <vt:lpstr>Inevitable Discovery</vt:lpstr>
      <vt:lpstr>Inevitable Discovery</vt:lpstr>
      <vt:lpstr>The Brutton Rule</vt:lpstr>
      <vt:lpstr>The Brutton Rule</vt:lpstr>
      <vt:lpstr>Polygraph Tests and Voice Stress Analyzers</vt:lpstr>
      <vt:lpstr>Polygraph Tests and Voice Stress Analyzers</vt:lpstr>
      <vt:lpstr>References </vt:lpstr>
      <vt:lpstr>REFERENCES </vt:lpstr>
      <vt:lpstr>REFERENCES </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MBUGUA</dc:creator>
  <cp:lastModifiedBy>PETER MBUGUA</cp:lastModifiedBy>
  <cp:revision>13</cp:revision>
  <dcterms:created xsi:type="dcterms:W3CDTF">2018-11-30T17:55:48Z</dcterms:created>
  <dcterms:modified xsi:type="dcterms:W3CDTF">2018-11-30T20:32:54Z</dcterms:modified>
</cp:coreProperties>
</file>